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4.xml"/><Relationship Id="rId3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4.xml"/><Relationship Id="rId3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1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19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3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10686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3771900"/>
            <a:ext cx="9144000" cy="3086100"/>
          </a:xfrm>
          <a:prstGeom prst="rect">
            <a:avLst/>
          </a:prstGeom>
          <a:gradFill rotWithShape="0">
            <a:gsLst>
              <a:gs pos="0">
                <a:srgbClr val="009FC4"/>
              </a:gs>
              <a:gs pos="100000">
                <a:srgbClr val="175E95"/>
              </a:gs>
            </a:gsLst>
            <a:lin ang="5400000" scaled="1"/>
          </a:gra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489383"/>
            <a:ext cx="187166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489383"/>
            <a:ext cx="188595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489383"/>
            <a:ext cx="188595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8" name="Rectangle 7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622257"/>
            <a:ext cx="187166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9" name="Rectangle 8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622257"/>
            <a:ext cx="188595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0" name="Rectangle 9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622257"/>
            <a:ext cx="188595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1" name="Rectangle 10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355080"/>
            <a:ext cx="187166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2" name="Rectangle 11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355080"/>
            <a:ext cx="188595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3" name="Rectangle 12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355080"/>
            <a:ext cx="188595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pic>
        <p:nvPicPr>
          <p:cNvPr id="14" name="Picture 16"/>
          <p:cNvPicPr>
            <a:picLocks noChangeAspect="1" noChangeArrowheads="1"/>
          </p:cNvPicPr>
          <p:nvPr userDrawn="1"/>
        </p:nvPicPr>
        <p:blipFill>
          <a:blip r:embed="rId3">
            <a:lum bright="50000" contrast="-40000"/>
          </a:blip>
          <a:srcRect/>
          <a:stretch>
            <a:fillRect/>
          </a:stretch>
        </p:blipFill>
        <p:spPr bwMode="auto">
          <a:xfrm>
            <a:off x="7875270" y="6403658"/>
            <a:ext cx="1085850" cy="2786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754380"/>
            <a:ext cx="3026093" cy="2331720"/>
          </a:xfrm>
        </p:spPr>
        <p:txBody>
          <a:bodyPr anchor="ctr"/>
          <a:lstStyle>
            <a:lvl1pPr marL="0" indent="0">
              <a:buNone/>
              <a:defRPr sz="1800"/>
            </a:lvl1pPr>
            <a:lvl2pPr marL="411480" indent="0">
              <a:buNone/>
              <a:defRPr sz="1600"/>
            </a:lvl2pPr>
            <a:lvl3pPr marL="822960" indent="0">
              <a:buNone/>
              <a:defRPr sz="1400"/>
            </a:lvl3pPr>
            <a:lvl4pPr marL="1234440" indent="0">
              <a:buNone/>
              <a:defRPr sz="1300"/>
            </a:lvl4pPr>
            <a:lvl5pPr marL="1645920" indent="0">
              <a:buNone/>
              <a:defRPr sz="1300"/>
            </a:lvl5pPr>
            <a:lvl6pPr marL="2057400" indent="0">
              <a:buNone/>
              <a:defRPr sz="1300"/>
            </a:lvl6pPr>
            <a:lvl7pPr marL="2468880" indent="0">
              <a:buNone/>
              <a:defRPr sz="1300"/>
            </a:lvl7pPr>
            <a:lvl8pPr marL="2880360" indent="0">
              <a:buNone/>
              <a:defRPr sz="1300"/>
            </a:lvl8pPr>
            <a:lvl9pPr marL="3291840" indent="0">
              <a:buNone/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680417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61793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374096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99600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5313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81859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86875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68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83610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55617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30065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45627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3771900"/>
            <a:ext cx="9144000" cy="3086100"/>
          </a:xfrm>
          <a:prstGeom prst="rect">
            <a:avLst/>
          </a:prstGeom>
          <a:gradFill rotWithShape="0">
            <a:gsLst>
              <a:gs pos="0">
                <a:srgbClr val="009FC4"/>
              </a:gs>
              <a:gs pos="100000">
                <a:srgbClr val="175E95"/>
              </a:gs>
            </a:gsLst>
            <a:lin ang="5400000" scaled="1"/>
          </a:gra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489383"/>
            <a:ext cx="187166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489383"/>
            <a:ext cx="188595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489383"/>
            <a:ext cx="188595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8" name="Rectangle 7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622257"/>
            <a:ext cx="187166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9" name="Rectangle 8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622257"/>
            <a:ext cx="188595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0" name="Rectangle 9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622257"/>
            <a:ext cx="188595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1" name="Rectangle 10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355080"/>
            <a:ext cx="187166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2" name="Rectangle 11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355080"/>
            <a:ext cx="188595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3" name="Rectangle 12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355080"/>
            <a:ext cx="188595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pic>
        <p:nvPicPr>
          <p:cNvPr id="14" name="Picture 16"/>
          <p:cNvPicPr>
            <a:picLocks noChangeAspect="1" noChangeArrowheads="1"/>
          </p:cNvPicPr>
          <p:nvPr userDrawn="1"/>
        </p:nvPicPr>
        <p:blipFill>
          <a:blip r:embed="rId3">
            <a:lum bright="50000" contrast="-40000"/>
          </a:blip>
          <a:srcRect/>
          <a:stretch>
            <a:fillRect/>
          </a:stretch>
        </p:blipFill>
        <p:spPr bwMode="auto">
          <a:xfrm>
            <a:off x="7875270" y="6403658"/>
            <a:ext cx="1085850" cy="2786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754380"/>
            <a:ext cx="3026093" cy="2331720"/>
          </a:xfrm>
        </p:spPr>
        <p:txBody>
          <a:bodyPr anchor="ctr"/>
          <a:lstStyle>
            <a:lvl1pPr marL="0" indent="0">
              <a:buNone/>
              <a:defRPr sz="1800"/>
            </a:lvl1pPr>
            <a:lvl2pPr marL="411480" indent="0">
              <a:buNone/>
              <a:defRPr sz="1600"/>
            </a:lvl2pPr>
            <a:lvl3pPr marL="822960" indent="0">
              <a:buNone/>
              <a:defRPr sz="1400"/>
            </a:lvl3pPr>
            <a:lvl4pPr marL="1234440" indent="0">
              <a:buNone/>
              <a:defRPr sz="1300"/>
            </a:lvl4pPr>
            <a:lvl5pPr marL="1645920" indent="0">
              <a:buNone/>
              <a:defRPr sz="1300"/>
            </a:lvl5pPr>
            <a:lvl6pPr marL="2057400" indent="0">
              <a:buNone/>
              <a:defRPr sz="1300"/>
            </a:lvl6pPr>
            <a:lvl7pPr marL="2468880" indent="0">
              <a:buNone/>
              <a:defRPr sz="1300"/>
            </a:lvl7pPr>
            <a:lvl8pPr marL="2880360" indent="0">
              <a:buNone/>
              <a:defRPr sz="1300"/>
            </a:lvl8pPr>
            <a:lvl9pPr marL="3291840" indent="0">
              <a:buNone/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642080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97468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274944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89817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80463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756265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1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57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39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5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39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6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1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3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66255-9CD9-8A42-9772-93C2D43E52D7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3B53-DB3E-5349-BDA9-BCA13C48D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7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3" Type="http://schemas.openxmlformats.org/officeDocument/2006/relationships/hyperlink" Target="http://www.directcreative.com/blog/30-timeless-direct-marketing-principl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0"/>
            <a:ext cx="9166858" cy="6875143"/>
          </a:xfrm>
          <a:prstGeom prst="rect">
            <a:avLst/>
          </a:prstGeom>
          <a:ln>
            <a:noFill/>
          </a:ln>
        </p:spPr>
      </p:pic>
      <p:sp>
        <p:nvSpPr>
          <p:cNvPr id="10" name="Rectangle 1"/>
          <p:cNvSpPr>
            <a:spLocks/>
          </p:cNvSpPr>
          <p:nvPr/>
        </p:nvSpPr>
        <p:spPr bwMode="auto">
          <a:xfrm>
            <a:off x="251460" y="6515100"/>
            <a:ext cx="8641080" cy="274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70000"/>
              </a:lnSpc>
            </a:pPr>
            <a:r>
              <a:rPr lang="en-US" sz="1300" baseline="70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© 2013</a:t>
            </a:r>
            <a:r>
              <a:rPr 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 </a:t>
            </a:r>
            <a:r>
              <a:rPr lang="en-US" sz="1300" baseline="70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 Shepherd.  All rights reserved. Any duplication, reproduction or usage of this document or any portion thereof without the written consent from Shepherd is prohibited.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140" y="4594860"/>
            <a:ext cx="240030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rtlCol="0" anchor="t" anchorCtr="0" compatLnSpc="1">
            <a:prstTxWarp prst="textNoShape">
              <a:avLst/>
            </a:prstTxWarp>
            <a:normAutofit/>
          </a:bodyPr>
          <a:lstStyle>
            <a:lvl1pPr marL="379413" indent="-379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823913" indent="-3159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268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776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284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79394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3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2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13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3" indent="-342893" defTabSz="914382" fontAlgn="auto">
              <a:spcAft>
                <a:spcPts val="0"/>
              </a:spcAft>
              <a:buNone/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Calibri"/>
                <a:ea typeface="+mn-ea"/>
                <a:cs typeface="Calibri"/>
              </a:rPr>
              <a:t>October 29, 2013</a:t>
            </a:r>
          </a:p>
          <a:p>
            <a:pPr marL="342893" indent="-342893" defTabSz="914382" fontAlgn="auto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bg1">
                  <a:lumMod val="75000"/>
                </a:schemeClr>
              </a:solidFill>
              <a:effectLst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53396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99453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defTabSz="914382" fontAlgn="auto">
              <a:spcAft>
                <a:spcPts val="1080"/>
              </a:spcAft>
              <a:buFont typeface="+mj-lt"/>
              <a:buAutoNum type="arabicPeriod" startAt="4"/>
              <a:defRPr/>
            </a:pPr>
            <a:r>
              <a:rPr lang="en-US" sz="2900" i="0" dirty="0">
                <a:solidFill>
                  <a:srgbClr val="000000"/>
                </a:solidFill>
              </a:rPr>
              <a:t>Offers </a:t>
            </a:r>
            <a:r>
              <a:rPr lang="en-US" sz="2900" i="0" dirty="0">
                <a:solidFill>
                  <a:srgbClr val="000000"/>
                </a:solidFill>
              </a:rPr>
              <a:t>with a </a:t>
            </a:r>
            <a:r>
              <a:rPr lang="en-US" sz="2900" i="0" u="sng" dirty="0">
                <a:solidFill>
                  <a:srgbClr val="000000"/>
                </a:solidFill>
              </a:rPr>
              <a:t>specific deadline date</a:t>
            </a:r>
            <a:r>
              <a:rPr lang="en-US" sz="2900" i="0" dirty="0">
                <a:solidFill>
                  <a:srgbClr val="000000"/>
                </a:solidFill>
              </a:rPr>
              <a:t> </a:t>
            </a:r>
            <a:r>
              <a:rPr lang="en-US" sz="2900" i="0" dirty="0" err="1">
                <a:solidFill>
                  <a:srgbClr val="000000"/>
                </a:solidFill>
              </a:rPr>
              <a:t>outpull</a:t>
            </a:r>
            <a:r>
              <a:rPr lang="en-US" sz="2900" i="0" dirty="0">
                <a:solidFill>
                  <a:srgbClr val="000000"/>
                </a:solidFill>
              </a:rPr>
              <a:t> offers with no time limit practically every time.</a:t>
            </a:r>
          </a:p>
          <a:p>
            <a:pPr marL="411480" indent="-411480" defTabSz="914382" fontAlgn="auto">
              <a:spcAft>
                <a:spcPts val="1080"/>
              </a:spcAft>
              <a:buFont typeface="+mj-lt"/>
              <a:buAutoNum type="arabicPeriod" startAt="4"/>
              <a:defRPr/>
            </a:pPr>
            <a:r>
              <a:rPr lang="en-US" sz="2900" i="0" dirty="0">
                <a:solidFill>
                  <a:srgbClr val="000000"/>
                </a:solidFill>
              </a:rPr>
              <a:t>Free gift offers, particularly when the gift appeals to self-interest, </a:t>
            </a:r>
            <a:r>
              <a:rPr lang="en-US" sz="2900" i="0" dirty="0" err="1">
                <a:solidFill>
                  <a:srgbClr val="000000"/>
                </a:solidFill>
              </a:rPr>
              <a:t>outpull</a:t>
            </a:r>
            <a:r>
              <a:rPr lang="en-US" sz="2900" i="0" dirty="0">
                <a:solidFill>
                  <a:srgbClr val="000000"/>
                </a:solidFill>
              </a:rPr>
              <a:t> discount offers consistently.</a:t>
            </a:r>
          </a:p>
          <a:p>
            <a:pPr marL="411480" indent="-411480" defTabSz="914382" fontAlgn="auto">
              <a:spcAft>
                <a:spcPts val="1080"/>
              </a:spcAft>
              <a:buFont typeface="+mj-lt"/>
              <a:buAutoNum type="arabicPeriod" startAt="4"/>
              <a:defRPr/>
            </a:pPr>
            <a:r>
              <a:rPr lang="en-US" sz="2900" i="0" dirty="0">
                <a:solidFill>
                  <a:srgbClr val="000000"/>
                </a:solidFill>
              </a:rPr>
              <a:t>The longer you can keep someone reading your copy, the better your chances of success.</a:t>
            </a:r>
          </a:p>
        </p:txBody>
      </p:sp>
    </p:spTree>
    <p:extLst>
      <p:ext uri="{BB962C8B-B14F-4D97-AF65-F5344CB8AC3E}">
        <p14:creationId xmlns:p14="http://schemas.microsoft.com/office/powerpoint/2010/main" val="1853148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-182880" y="1828800"/>
            <a:ext cx="9144000" cy="461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379413" indent="-379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823913" indent="-3159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268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776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284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79394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3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2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13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sz="3200" b="1" dirty="0">
                <a:latin typeface="Calibri"/>
                <a:cs typeface="Calibri"/>
              </a:rPr>
              <a:t>Develop your own mailing and email lists. </a:t>
            </a:r>
            <a:r>
              <a:rPr lang="en-US" sz="3200" b="1" dirty="0">
                <a:latin typeface="Calibri"/>
                <a:cs typeface="Calibri"/>
              </a:rPr>
              <a:t/>
            </a:r>
            <a:br>
              <a:rPr lang="en-US" sz="3200" b="1" dirty="0">
                <a:latin typeface="Calibri"/>
                <a:cs typeface="Calibri"/>
              </a:rPr>
            </a:br>
            <a:r>
              <a:rPr lang="en-US" sz="3200" b="1" dirty="0">
                <a:latin typeface="Calibri"/>
                <a:cs typeface="Calibri"/>
              </a:rPr>
              <a:t>They </a:t>
            </a:r>
            <a:r>
              <a:rPr lang="en-US" sz="3200" b="1" dirty="0">
                <a:latin typeface="Calibri"/>
                <a:cs typeface="Calibri"/>
              </a:rPr>
              <a:t>are the most valuable.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endParaRPr lang="en-US" sz="3200" b="1" dirty="0">
              <a:latin typeface="Calibri"/>
              <a:cs typeface="Calibri"/>
            </a:endParaRP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sz="3200" b="1" dirty="0">
                <a:latin typeface="Calibri"/>
                <a:cs typeface="Calibri"/>
              </a:rPr>
              <a:t>Grow out-of-area leads by capturing </a:t>
            </a:r>
            <a:r>
              <a:rPr lang="en-US" sz="3200" b="1" dirty="0">
                <a:latin typeface="Calibri"/>
                <a:cs typeface="Calibri"/>
              </a:rPr>
              <a:t/>
            </a:r>
            <a:br>
              <a:rPr lang="en-US" sz="3200" b="1" dirty="0">
                <a:latin typeface="Calibri"/>
                <a:cs typeface="Calibri"/>
              </a:rPr>
            </a:br>
            <a:r>
              <a:rPr lang="en-US" sz="3200" b="1" dirty="0">
                <a:latin typeface="Calibri"/>
                <a:cs typeface="Calibri"/>
              </a:rPr>
              <a:t>and </a:t>
            </a:r>
            <a:r>
              <a:rPr lang="en-US" sz="3200" b="1" dirty="0">
                <a:latin typeface="Calibri"/>
                <a:cs typeface="Calibri"/>
              </a:rPr>
              <a:t>adding them to your list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b="1" dirty="0">
                <a:effectLst/>
                <a:latin typeface="Calibri"/>
                <a:cs typeface="Calibri"/>
              </a:rPr>
              <a:t>Organize your list to better identify </a:t>
            </a:r>
            <a:r>
              <a:rPr lang="en-US" b="1" dirty="0" smtClean="0">
                <a:effectLst/>
                <a:latin typeface="Calibri"/>
                <a:cs typeface="Calibri"/>
              </a:rPr>
              <a:t>segments </a:t>
            </a:r>
            <a:r>
              <a:rPr lang="en-US" b="1" dirty="0">
                <a:effectLst/>
                <a:latin typeface="Calibri"/>
                <a:cs typeface="Calibri"/>
              </a:rPr>
              <a:t>within lt.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b="1" dirty="0">
                <a:effectLst/>
                <a:latin typeface="Calibri"/>
                <a:cs typeface="Calibri"/>
              </a:rPr>
              <a:t>Subscribers, single tickets buyers, donors, out-of-market visitors, etc. 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endParaRPr lang="en-US" sz="1400" b="1" dirty="0">
              <a:latin typeface="Calibri"/>
              <a:cs typeface="Calibri"/>
            </a:endParaRPr>
          </a:p>
          <a:p>
            <a:pPr marL="411480" indent="-411480" defTabSz="914382" fontAlgn="auto">
              <a:spcAft>
                <a:spcPts val="0"/>
              </a:spcAft>
              <a:buNone/>
              <a:defRPr/>
            </a:pPr>
            <a:endParaRPr lang="en-US" b="1" dirty="0">
              <a:effectLst/>
              <a:latin typeface="Calibri"/>
              <a:cs typeface="Calibri"/>
            </a:endParaRPr>
          </a:p>
          <a:p>
            <a:pPr marL="342893" indent="-342893" defTabSz="914382" fontAlgn="auto">
              <a:spcAft>
                <a:spcPts val="0"/>
              </a:spcAft>
              <a:buNone/>
              <a:defRPr/>
            </a:pPr>
            <a:r>
              <a:rPr lang="en-US" dirty="0">
                <a:effectLst/>
                <a:latin typeface="Calibri"/>
                <a:cs typeface="Calibri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22090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-182880" y="2377440"/>
            <a:ext cx="9144000" cy="461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379413" indent="-379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823913" indent="-3159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268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776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284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79394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3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2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13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  <a:t>Sort your mailing list by segments </a:t>
            </a:r>
            <a: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  <a:t/>
            </a:r>
            <a:b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</a:br>
            <a: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  <a:t>to </a:t>
            </a:r>
            <a: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  <a:t>better market to them.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endParaRPr lang="en-US" b="1" dirty="0" smtClean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Tailor </a:t>
            </a:r>
            <a:r>
              <a:rPr lang="en-US" b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communications by audience. 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Sort by zip codes to identify out of market patrons. 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Track response rates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Calibri"/>
                <a:cs typeface="Calibri"/>
              </a:rPr>
              <a:t>for </a:t>
            </a:r>
            <a:r>
              <a:rPr lang="en-US" b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each segment by offer.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 </a:t>
            </a:r>
            <a:endParaRPr lang="en-US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411480" indent="-411480" defTabSz="914382" fontAlgn="auto">
              <a:spcAft>
                <a:spcPts val="0"/>
              </a:spcAft>
              <a:buNone/>
              <a:defRPr/>
            </a:pPr>
            <a:endParaRPr lang="en-US" b="1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342893" indent="-342893" defTabSz="914382" fontAlgn="auto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995287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-182880" y="2331720"/>
            <a:ext cx="9144000" cy="4617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379413" indent="-379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823913" indent="-3159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268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776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284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79394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3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2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13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  <a:t>Create a direct response history 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  <a:t>to predict/project the future</a:t>
            </a:r>
            <a:r>
              <a:rPr lang="en-US" sz="3200" b="1" dirty="0">
                <a:solidFill>
                  <a:srgbClr val="000000"/>
                </a:solidFill>
                <a:latin typeface="Calibri"/>
                <a:cs typeface="Calibri"/>
              </a:rPr>
              <a:t>.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endParaRPr lang="en-US" sz="3200" b="1" dirty="0">
              <a:solidFill>
                <a:srgbClr val="000000"/>
              </a:solidFill>
              <a:latin typeface="Calibri"/>
              <a:cs typeface="Calibri"/>
            </a:endParaRP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Establish response rate for each segment.</a:t>
            </a:r>
          </a:p>
          <a:p>
            <a:pPr marL="822960" lvl="1" indent="-411480" algn="ctr" defTabSz="914382" fontAlgn="auto">
              <a:spcAft>
                <a:spcPts val="0"/>
              </a:spcAft>
              <a:buNone/>
              <a:defRPr/>
            </a:pPr>
            <a:r>
              <a:rPr lang="en-US" b="1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Establish response rate relationships between segments.</a:t>
            </a:r>
            <a:endParaRPr lang="en-US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411480" indent="-411480" defTabSz="914382" fontAlgn="auto">
              <a:spcAft>
                <a:spcPts val="0"/>
              </a:spcAft>
              <a:buNone/>
              <a:defRPr/>
            </a:pPr>
            <a:endParaRPr lang="en-US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pPr marL="342893" indent="-342893" defTabSz="914382" fontAlgn="auto">
              <a:spcAft>
                <a:spcPts val="0"/>
              </a:spcAft>
              <a:buNone/>
              <a:defRPr/>
            </a:pPr>
            <a:r>
              <a:rPr lang="en-US" dirty="0">
                <a:solidFill>
                  <a:srgbClr val="000000"/>
                </a:solidFill>
                <a:effectLst/>
                <a:latin typeface="Calibri"/>
                <a:cs typeface="Calibri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6101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0"/>
          </a:xfrm>
        </p:spPr>
        <p:txBody>
          <a:bodyPr rtlCol="0">
            <a:normAutofit/>
          </a:bodyPr>
          <a:lstStyle/>
          <a:p>
            <a:pPr marL="411480" indent="-411480" defTabSz="914382"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342893" indent="-342893" defTabSz="914382"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370143"/>
              </p:ext>
            </p:extLst>
          </p:nvPr>
        </p:nvGraphicFramePr>
        <p:xfrm>
          <a:off x="320040" y="2332616"/>
          <a:ext cx="8503921" cy="3973876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891540"/>
                <a:gridCol w="342900"/>
                <a:gridCol w="751613"/>
                <a:gridCol w="277087"/>
                <a:gridCol w="553445"/>
                <a:gridCol w="475255"/>
                <a:gridCol w="391388"/>
                <a:gridCol w="705893"/>
                <a:gridCol w="124639"/>
                <a:gridCol w="424001"/>
                <a:gridCol w="685800"/>
                <a:gridCol w="1234440"/>
                <a:gridCol w="689003"/>
                <a:gridCol w="956917"/>
              </a:tblGrid>
              <a:tr h="294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/>
                        <a:t>Mailing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gridSpan="2"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294024">
                <a:tc gridSpan="11"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372073">
                <a:tc gridSpan="10">
                  <a:txBody>
                    <a:bodyPr/>
                    <a:lstStyle/>
                    <a:p>
                      <a:pPr algn="l" fontAlgn="b"/>
                      <a:r>
                        <a:rPr lang="fr-FR" sz="1800" u="none" strike="noStrike" dirty="0" smtClean="0"/>
                        <a:t>Event: </a:t>
                      </a:r>
                      <a:r>
                        <a:rPr lang="fr-FR" sz="1800" u="none" strike="noStrike" baseline="0" dirty="0" smtClean="0"/>
                        <a:t> Limelight Theatre Event</a:t>
                      </a:r>
                      <a:endParaRPr lang="fr-FR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969589">
                <a:tc gridSpan="2"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Quantity Mailed/ emailed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Inquiries 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Inquiries No.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Sales 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Sales No.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Average Transaction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Revenue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294024">
                <a:tc gridSpan="2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294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List: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294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/>
                        <a:t>  Subscribers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2,000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25%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$20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294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/>
                        <a:t>  Single</a:t>
                      </a:r>
                      <a:r>
                        <a:rPr lang="en-US" sz="1800" u="none" strike="noStrike" baseline="0" dirty="0" smtClean="0"/>
                        <a:t> Tix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10%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 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$20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   $2,000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294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/>
                        <a:t>  Out</a:t>
                      </a:r>
                      <a:r>
                        <a:rPr lang="en-US" sz="1800" u="none" strike="noStrike" baseline="0" dirty="0" smtClean="0"/>
                        <a:t> of Mkt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20,000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200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   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/>
                        <a:t>$20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       $</a:t>
                      </a:r>
                      <a:r>
                        <a:rPr lang="en-US" sz="1800" u="none" strike="noStrike" dirty="0" smtClean="0"/>
                        <a:t>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29402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/>
                        <a:t>Total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/>
                        <a:t>60,000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smtClean="0"/>
                        <a:t>$12,200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  <a:tr h="280022">
                <a:tc gridSpan="2"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endParaRPr lang="en-US" sz="1600"/>
                    </a:p>
                  </a:txBody>
                  <a:tcPr marL="8573" marR="8573" marT="857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73" marR="8573" marT="8573" marB="0" anchor="b"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20040" y="116586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b="1" i="0" dirty="0">
                <a:solidFill>
                  <a:srgbClr val="000000"/>
                </a:solidFill>
                <a:ea typeface="ＭＳ Ｐゴシック" pitchFamily="-84" charset="-128"/>
              </a:rPr>
              <a:t>Direct Response Projections</a:t>
            </a:r>
            <a:br>
              <a:rPr lang="en-US" sz="2900" b="1" i="0" dirty="0">
                <a:solidFill>
                  <a:srgbClr val="000000"/>
                </a:solidFill>
                <a:ea typeface="ＭＳ Ｐゴシック" pitchFamily="-84" charset="-128"/>
              </a:rPr>
            </a:br>
            <a:r>
              <a:rPr lang="en-US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Is it worth doing a mailing?</a:t>
            </a:r>
            <a:endParaRPr lang="en-US" sz="2900" i="0" dirty="0">
              <a:solidFill>
                <a:srgbClr val="000000"/>
              </a:solidFill>
              <a:latin typeface="Calibri"/>
              <a:ea typeface="ＭＳ Ｐゴシック" pitchFamily="-84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72163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1165860"/>
            <a:ext cx="9144000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300" b="1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Direct Response </a:t>
            </a:r>
            <a:r>
              <a:rPr lang="en-US" sz="4300" b="1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Measurement</a:t>
            </a:r>
          </a:p>
          <a:p>
            <a:pPr algn="ctr"/>
            <a:r>
              <a:rPr lang="en-US" sz="43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Creative Ways To Track</a:t>
            </a:r>
            <a:endParaRPr lang="en-US" sz="4300" dirty="0">
              <a:solidFill>
                <a:srgbClr val="7F7F7F"/>
              </a:solidFill>
              <a:latin typeface="Calibri"/>
              <a:ea typeface="ＭＳ Ｐゴシック" pitchFamily="-84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62293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5780" y="213169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i="0" dirty="0">
                <a:solidFill>
                  <a:srgbClr val="000000"/>
                </a:solidFill>
                <a:ea typeface="ＭＳ Ｐゴシック" pitchFamily="-84" charset="-128"/>
              </a:rPr>
              <a:t>Identify and understand your audience</a:t>
            </a:r>
            <a:endParaRPr lang="en-US" sz="3200" b="1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1" i="0" dirty="0">
                <a:solidFill>
                  <a:schemeClr val="tx1"/>
                </a:solidFill>
              </a:rPr>
              <a:t>Visual observation: </a:t>
            </a:r>
            <a:r>
              <a:rPr lang="en-US" sz="2500" i="0" dirty="0">
                <a:solidFill>
                  <a:schemeClr val="tx1"/>
                </a:solidFill>
              </a:rPr>
              <a:t>Age, gender, affluence, singles</a:t>
            </a:r>
            <a:r>
              <a:rPr lang="en-US" sz="2500" i="0" dirty="0">
                <a:solidFill>
                  <a:schemeClr val="tx1"/>
                </a:solidFill>
              </a:rPr>
              <a:t>,</a:t>
            </a:r>
            <a:br>
              <a:rPr lang="en-US" sz="2500" i="0" dirty="0">
                <a:solidFill>
                  <a:schemeClr val="tx1"/>
                </a:solidFill>
              </a:rPr>
            </a:br>
            <a:r>
              <a:rPr lang="en-US" sz="2500" i="0" dirty="0">
                <a:solidFill>
                  <a:schemeClr val="tx1"/>
                </a:solidFill>
              </a:rPr>
              <a:t>couples</a:t>
            </a:r>
            <a:r>
              <a:rPr lang="en-US" sz="2500" i="0" dirty="0">
                <a:solidFill>
                  <a:schemeClr val="tx1"/>
                </a:solidFill>
              </a:rPr>
              <a:t>, families, etc.</a:t>
            </a:r>
          </a:p>
          <a:p>
            <a:pPr marL="411480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1" i="0" dirty="0">
                <a:solidFill>
                  <a:schemeClr val="tx1"/>
                </a:solidFill>
              </a:rPr>
              <a:t>What to benchmark and track</a:t>
            </a:r>
          </a:p>
          <a:p>
            <a:pPr marL="765802" lvl="1" indent="-30861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200" b="0" dirty="0"/>
              <a:t>Attendance by event</a:t>
            </a:r>
          </a:p>
          <a:p>
            <a:pPr marL="765802" lvl="1" indent="-30861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200" b="0" dirty="0"/>
              <a:t>First time visits, repeat visits, lapsed visitors</a:t>
            </a:r>
          </a:p>
          <a:p>
            <a:pPr marL="765802" lvl="1" indent="-30861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200" b="0" dirty="0"/>
              <a:t>Out of the county visits</a:t>
            </a:r>
          </a:p>
        </p:txBody>
      </p:sp>
    </p:spTree>
    <p:extLst>
      <p:ext uri="{BB962C8B-B14F-4D97-AF65-F5344CB8AC3E}">
        <p14:creationId xmlns:p14="http://schemas.microsoft.com/office/powerpoint/2010/main" val="15107037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25780" y="192024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1" i="0" dirty="0">
                <a:solidFill>
                  <a:srgbClr val="000000"/>
                </a:solidFill>
              </a:rPr>
              <a:t>Analyze </a:t>
            </a:r>
            <a:r>
              <a:rPr lang="en-US" sz="2500" b="1" i="0" dirty="0">
                <a:solidFill>
                  <a:srgbClr val="000000"/>
                </a:solidFill>
              </a:rPr>
              <a:t>past purchases:</a:t>
            </a:r>
          </a:p>
          <a:p>
            <a:pPr marL="868672" lvl="1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0" dirty="0">
                <a:solidFill>
                  <a:srgbClr val="000000"/>
                </a:solidFill>
              </a:rPr>
              <a:t>Use your own lists, database</a:t>
            </a:r>
          </a:p>
          <a:p>
            <a:pPr marL="868672" lvl="1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0" dirty="0">
                <a:solidFill>
                  <a:srgbClr val="000000"/>
                </a:solidFill>
              </a:rPr>
              <a:t>Analyze behavior by segment: </a:t>
            </a:r>
          </a:p>
          <a:p>
            <a:pPr marL="1222992" lvl="2" indent="-30861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200" b="0" dirty="0">
                <a:solidFill>
                  <a:srgbClr val="000000"/>
                </a:solidFill>
              </a:rPr>
              <a:t>Single-ticket </a:t>
            </a:r>
            <a:r>
              <a:rPr lang="en-US" sz="2200" b="0" dirty="0">
                <a:solidFill>
                  <a:srgbClr val="000000"/>
                </a:solidFill>
              </a:rPr>
              <a:t>buyer, subscribers, donors, </a:t>
            </a:r>
            <a:br>
              <a:rPr lang="en-US" sz="2200" b="0" dirty="0">
                <a:solidFill>
                  <a:srgbClr val="000000"/>
                </a:solidFill>
              </a:rPr>
            </a:br>
            <a:r>
              <a:rPr lang="en-US" sz="2200" b="0" dirty="0">
                <a:solidFill>
                  <a:srgbClr val="000000"/>
                </a:solidFill>
              </a:rPr>
              <a:t>	out</a:t>
            </a:r>
            <a:r>
              <a:rPr lang="en-US" sz="2200" b="0" dirty="0">
                <a:solidFill>
                  <a:srgbClr val="000000"/>
                </a:solidFill>
              </a:rPr>
              <a:t>-of-market visitors, etc.</a:t>
            </a:r>
          </a:p>
          <a:p>
            <a:pPr marL="868672" lvl="1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0" dirty="0">
                <a:solidFill>
                  <a:srgbClr val="000000"/>
                </a:solidFill>
              </a:rPr>
              <a:t>Analyze what zip codes they are coming </a:t>
            </a:r>
          </a:p>
          <a:p>
            <a:pPr marL="457192" lvl="1" defTabSz="914382" fontAlgn="auto">
              <a:spcAft>
                <a:spcPts val="0"/>
              </a:spcAft>
              <a:defRPr/>
            </a:pPr>
            <a:r>
              <a:rPr lang="en-US" sz="2500" b="0" dirty="0">
                <a:solidFill>
                  <a:srgbClr val="000000"/>
                </a:solidFill>
              </a:rPr>
              <a:t>	from </a:t>
            </a:r>
            <a:r>
              <a:rPr lang="en-US" sz="2500" b="0" dirty="0">
                <a:solidFill>
                  <a:srgbClr val="000000"/>
                </a:solidFill>
              </a:rPr>
              <a:t>to better decide where to market</a:t>
            </a:r>
          </a:p>
          <a:p>
            <a:pPr marL="1165852" lvl="2" indent="-30861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200" b="0" dirty="0">
                <a:solidFill>
                  <a:srgbClr val="000000"/>
                </a:solidFill>
              </a:rPr>
              <a:t>Analyze by event </a:t>
            </a:r>
          </a:p>
        </p:txBody>
      </p:sp>
    </p:spTree>
    <p:extLst>
      <p:ext uri="{BB962C8B-B14F-4D97-AF65-F5344CB8AC3E}">
        <p14:creationId xmlns:p14="http://schemas.microsoft.com/office/powerpoint/2010/main" val="11848008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5780" y="192024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1" i="0" dirty="0">
                <a:solidFill>
                  <a:srgbClr val="000000"/>
                </a:solidFill>
              </a:rPr>
              <a:t>Analyze current sales:</a:t>
            </a:r>
          </a:p>
          <a:p>
            <a:pPr marL="868672" lvl="1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0" dirty="0">
                <a:solidFill>
                  <a:srgbClr val="000000"/>
                </a:solidFill>
              </a:rPr>
              <a:t>Code every out-of-market promotional flyer, </a:t>
            </a:r>
            <a:r>
              <a:rPr lang="en-US" sz="2500" b="0" dirty="0">
                <a:solidFill>
                  <a:srgbClr val="000000"/>
                </a:solidFill>
              </a:rPr>
              <a:t/>
            </a:r>
            <a:br>
              <a:rPr lang="en-US" sz="2500" b="0" dirty="0">
                <a:solidFill>
                  <a:srgbClr val="000000"/>
                </a:solidFill>
              </a:rPr>
            </a:br>
            <a:r>
              <a:rPr lang="en-US" sz="2500" b="0" dirty="0">
                <a:solidFill>
                  <a:srgbClr val="000000"/>
                </a:solidFill>
              </a:rPr>
              <a:t>direct </a:t>
            </a:r>
            <a:r>
              <a:rPr lang="en-US" sz="2500" b="0" dirty="0">
                <a:solidFill>
                  <a:srgbClr val="000000"/>
                </a:solidFill>
              </a:rPr>
              <a:t>mail piece, coupon, ad, etc.</a:t>
            </a:r>
          </a:p>
          <a:p>
            <a:pPr marL="868672" lvl="1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0" dirty="0">
                <a:solidFill>
                  <a:srgbClr val="000000"/>
                </a:solidFill>
              </a:rPr>
              <a:t>Require the patron to</a:t>
            </a:r>
          </a:p>
          <a:p>
            <a:pPr marL="1222992" lvl="2" indent="-30861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200" b="0" dirty="0">
                <a:solidFill>
                  <a:srgbClr val="000000"/>
                </a:solidFill>
              </a:rPr>
              <a:t>Bring the coupon </a:t>
            </a:r>
            <a:r>
              <a:rPr lang="en-US" sz="2200" b="0" dirty="0">
                <a:solidFill>
                  <a:srgbClr val="000000"/>
                </a:solidFill>
              </a:rPr>
              <a:t>in </a:t>
            </a:r>
            <a:r>
              <a:rPr lang="en-US" sz="2200" b="0" dirty="0">
                <a:solidFill>
                  <a:srgbClr val="000000"/>
                </a:solidFill>
              </a:rPr>
              <a:t>to redeem it</a:t>
            </a:r>
          </a:p>
          <a:p>
            <a:pPr marL="1222992" lvl="2" indent="-30861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200" b="0" dirty="0">
                <a:solidFill>
                  <a:srgbClr val="000000"/>
                </a:solidFill>
              </a:rPr>
              <a:t>Give you the code over the phone, or via email</a:t>
            </a:r>
          </a:p>
          <a:p>
            <a:pPr marL="1222992" lvl="2" indent="-30861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200" b="0" dirty="0">
                <a:solidFill>
                  <a:srgbClr val="000000"/>
                </a:solidFill>
              </a:rPr>
              <a:t>Enter the code when </a:t>
            </a:r>
            <a:r>
              <a:rPr lang="en-US" sz="2200" b="0" dirty="0">
                <a:solidFill>
                  <a:srgbClr val="000000"/>
                </a:solidFill>
              </a:rPr>
              <a:t>they </a:t>
            </a:r>
            <a:r>
              <a:rPr lang="en-US" sz="2200" b="0" dirty="0">
                <a:solidFill>
                  <a:srgbClr val="000000"/>
                </a:solidFill>
              </a:rPr>
              <a:t>order online</a:t>
            </a:r>
          </a:p>
          <a:p>
            <a:pPr marL="868672" lvl="1" indent="-411480" defTabSz="91438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500" b="0" dirty="0">
                <a:solidFill>
                  <a:srgbClr val="000000"/>
                </a:solidFill>
              </a:rPr>
              <a:t>Track/Count the results</a:t>
            </a:r>
          </a:p>
        </p:txBody>
      </p:sp>
    </p:spTree>
    <p:extLst>
      <p:ext uri="{BB962C8B-B14F-4D97-AF65-F5344CB8AC3E}">
        <p14:creationId xmlns:p14="http://schemas.microsoft.com/office/powerpoint/2010/main" val="20241968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5780" y="213169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i="0" dirty="0">
                <a:solidFill>
                  <a:srgbClr val="000000"/>
                </a:solidFill>
                <a:ea typeface="ＭＳ Ｐゴシック" pitchFamily="-84" charset="-128"/>
              </a:rPr>
              <a:t>ASK. Create short survey.</a:t>
            </a:r>
            <a:endParaRPr lang="en-US" sz="3200" b="1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>
              <a:buFont typeface="Arial"/>
              <a:buChar char="•"/>
            </a:pPr>
            <a:r>
              <a:rPr lang="en-US" sz="2500" b="1" i="0" dirty="0">
                <a:solidFill>
                  <a:srgbClr val="000000"/>
                </a:solidFill>
                <a:ea typeface="ＭＳ Ｐゴシック" pitchFamily="-84" charset="-128"/>
              </a:rPr>
              <a:t>Capture patron information at events</a:t>
            </a:r>
          </a:p>
          <a:p>
            <a:pPr marL="822960" lvl="1" indent="-411480">
              <a:buFont typeface="Arial"/>
              <a:buChar char="•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Create a short online survey and email a link to it. </a:t>
            </a:r>
          </a:p>
          <a:p>
            <a:pPr marL="822960" lvl="1" indent="-411480">
              <a:buFont typeface="Arial"/>
              <a:buChar char="•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Fill out the short paper survey at the event </a:t>
            </a:r>
          </a:p>
          <a:p>
            <a:pPr marL="822960" lvl="1" indent="-411480">
              <a:buFont typeface="Arial"/>
              <a:buChar char="•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Offer Incentive: entry into a drawing of several door prizes that will be announced  at the event</a:t>
            </a:r>
          </a:p>
        </p:txBody>
      </p:sp>
    </p:spTree>
    <p:extLst>
      <p:ext uri="{BB962C8B-B14F-4D97-AF65-F5344CB8AC3E}">
        <p14:creationId xmlns:p14="http://schemas.microsoft.com/office/powerpoint/2010/main" val="23116691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662941" y="157734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000" b="1" dirty="0">
                <a:latin typeface="Calibri" pitchFamily="34" charset="0"/>
                <a:ea typeface="ＭＳ Ｐゴシック" pitchFamily="-84" charset="-128"/>
              </a:rPr>
              <a:t>What is Direct Response?</a:t>
            </a:r>
          </a:p>
          <a:p>
            <a:pPr algn="l"/>
            <a:r>
              <a:rPr lang="en-US" sz="29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ＭＳ Ｐゴシック" pitchFamily="-84" charset="-128"/>
              </a:rPr>
              <a:t>Best Practices</a:t>
            </a:r>
            <a:endParaRPr lang="en-US" sz="2900" i="1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ＭＳ Ｐゴシック" pitchFamily="-84" charset="-128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105853" y="274891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Form of marketing that requires a “</a:t>
            </a:r>
            <a:r>
              <a:rPr lang="en-US" sz="2900" i="0" dirty="0" err="1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trackable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”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/>
            </a:r>
            <a:b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</a:b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action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by the target audience.</a:t>
            </a:r>
          </a:p>
          <a:p>
            <a:endParaRPr lang="en-US" sz="2900" i="0" dirty="0">
              <a:solidFill>
                <a:schemeClr val="tx1"/>
              </a:solidFill>
              <a:latin typeface="Calibri"/>
              <a:ea typeface="ＭＳ Ｐゴシック" pitchFamily="-84" charset="-128"/>
              <a:cs typeface="Calibri"/>
            </a:endParaRPr>
          </a:p>
          <a:p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Easy to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measure the effectiveness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/>
            </a:r>
            <a:b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</a:b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of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print ads, emails, postcard, flyers, banner ads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/>
            </a:r>
            <a:b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</a:b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and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other marketing vehicles.</a:t>
            </a:r>
          </a:p>
          <a:p>
            <a:endParaRPr lang="en-US" sz="2900" i="0" dirty="0">
              <a:solidFill>
                <a:schemeClr val="tx1"/>
              </a:solidFill>
              <a:latin typeface="Calibri"/>
              <a:ea typeface="ＭＳ Ｐゴシック" pitchFamily="-84" charset="-128"/>
              <a:cs typeface="Calibri"/>
            </a:endParaRPr>
          </a:p>
          <a:p>
            <a:endParaRPr lang="en-US" sz="2900" i="0" dirty="0">
              <a:solidFill>
                <a:schemeClr val="tx1"/>
              </a:solidFill>
              <a:latin typeface="Calibri"/>
              <a:ea typeface="ＭＳ Ｐゴシック" pitchFamily="-84" charset="-128"/>
              <a:cs typeface="Calibri"/>
            </a:endParaRPr>
          </a:p>
          <a:p>
            <a:endParaRPr lang="en-US" sz="2900" i="0" dirty="0">
              <a:solidFill>
                <a:schemeClr val="tx1"/>
              </a:solidFill>
              <a:latin typeface="Calibri"/>
              <a:ea typeface="ＭＳ Ｐゴシック" pitchFamily="-84" charset="-128"/>
              <a:cs typeface="Calibri"/>
            </a:endParaRPr>
          </a:p>
          <a:p>
            <a:endParaRPr lang="en-US" sz="2900" i="0" dirty="0">
              <a:solidFill>
                <a:schemeClr val="tx1"/>
              </a:solidFill>
              <a:latin typeface="Calibri"/>
              <a:ea typeface="ＭＳ Ｐゴシック" pitchFamily="-84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4000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5780" y="185166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>
              <a:buFont typeface="Arial"/>
              <a:buChar char="•"/>
            </a:pPr>
            <a:r>
              <a:rPr lang="en-US" sz="2500" b="1" i="0" dirty="0">
                <a:solidFill>
                  <a:srgbClr val="000000"/>
                </a:solidFill>
                <a:ea typeface="ＭＳ Ｐゴシック" pitchFamily="-84" charset="-128"/>
              </a:rPr>
              <a:t>Ask questions below. Capture their answers:</a:t>
            </a:r>
          </a:p>
          <a:p>
            <a:pPr marL="1234440" lvl="2" indent="-411480">
              <a:buFont typeface="Arial"/>
              <a:buChar char="•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How did you hear about us? </a:t>
            </a:r>
          </a:p>
          <a:p>
            <a:pPr marL="1234440" lvl="2" indent="-411480">
              <a:buFont typeface="Arial"/>
              <a:buChar char="•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Where did you go for information about us?</a:t>
            </a:r>
          </a:p>
          <a:p>
            <a:pPr marL="1543050" lvl="3" indent="-308610">
              <a:buFont typeface="Arial"/>
              <a:buChar char="•"/>
            </a:pP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</a:rPr>
              <a:t>1.) Internet 2.)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</a:rPr>
              <a:t>phone 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</a:rPr>
              <a:t>3.)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</a:rPr>
              <a:t>other __________</a:t>
            </a:r>
          </a:p>
          <a:p>
            <a:pPr marL="1234440" lvl="2" indent="-411480">
              <a:buFont typeface="Arial"/>
              <a:buChar char="•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What city/state/zip are you from?</a:t>
            </a:r>
          </a:p>
          <a:p>
            <a:pPr marL="1234440" lvl="2" indent="-411480">
              <a:buFont typeface="Arial"/>
              <a:buChar char="•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Are you staying overnight here?  </a:t>
            </a: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Where are </a:t>
            </a: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/>
            </a:r>
            <a:br>
              <a:rPr lang="en-US" sz="25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</a:b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you </a:t>
            </a: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staying?  </a:t>
            </a:r>
          </a:p>
          <a:p>
            <a:pPr marL="1543050" lvl="3" indent="-308610">
              <a:buFont typeface="Arial"/>
              <a:buChar char="•"/>
            </a:pP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1.) Hotel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/motel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2.)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B&amp;B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3.)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rental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4.)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With friends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/>
            </a:r>
            <a:b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</a:b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and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family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5.) </a:t>
            </a:r>
            <a:r>
              <a:rPr lang="en-US" sz="2200" b="0" dirty="0">
                <a:solidFill>
                  <a:srgbClr val="000000"/>
                </a:solidFill>
                <a:ea typeface="ＭＳ Ｐゴシック" pitchFamily="-84" charset="-128"/>
                <a:cs typeface="Arial" pitchFamily="34" charset="0"/>
              </a:rPr>
              <a:t>other _____________</a:t>
            </a:r>
          </a:p>
        </p:txBody>
      </p:sp>
    </p:spTree>
    <p:extLst>
      <p:ext uri="{BB962C8B-B14F-4D97-AF65-F5344CB8AC3E}">
        <p14:creationId xmlns:p14="http://schemas.microsoft.com/office/powerpoint/2010/main" val="4770696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00100" y="247459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>
              <a:buFont typeface="Arial"/>
              <a:buChar char="•"/>
            </a:pPr>
            <a:r>
              <a:rPr lang="en-US" sz="2500" b="1" i="0" dirty="0">
                <a:solidFill>
                  <a:srgbClr val="000000"/>
                </a:solidFill>
                <a:ea typeface="ＭＳ Ｐゴシック" pitchFamily="-84" charset="-128"/>
              </a:rPr>
              <a:t>The value of anecdotal or organic discovery during </a:t>
            </a:r>
            <a:r>
              <a:rPr lang="en-US" sz="2500" b="1" i="0" dirty="0">
                <a:solidFill>
                  <a:srgbClr val="000000"/>
                </a:solidFill>
                <a:ea typeface="ＭＳ Ｐゴシック" pitchFamily="-84" charset="-128"/>
              </a:rPr>
              <a:t/>
            </a:r>
            <a:br>
              <a:rPr lang="en-US" sz="2500" b="1" i="0" dirty="0">
                <a:solidFill>
                  <a:srgbClr val="000000"/>
                </a:solidFill>
                <a:ea typeface="ＭＳ Ｐゴシック" pitchFamily="-84" charset="-128"/>
              </a:rPr>
            </a:br>
            <a:r>
              <a:rPr lang="en-US" sz="2500" b="1" i="0" dirty="0">
                <a:solidFill>
                  <a:srgbClr val="000000"/>
                </a:solidFill>
                <a:ea typeface="ＭＳ Ｐゴシック" pitchFamily="-84" charset="-128"/>
              </a:rPr>
              <a:t>in</a:t>
            </a:r>
            <a:r>
              <a:rPr lang="en-US" sz="2500" b="1" i="0" dirty="0">
                <a:solidFill>
                  <a:srgbClr val="000000"/>
                </a:solidFill>
                <a:ea typeface="ＭＳ Ｐゴシック" pitchFamily="-84" charset="-128"/>
              </a:rPr>
              <a:t>-person visit or online to capture information, is  </a:t>
            </a:r>
          </a:p>
          <a:p>
            <a:pPr marL="874395" lvl="1" indent="-462915">
              <a:buFont typeface="+mj-lt"/>
              <a:buAutoNum type="arabicPeriod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Tracking </a:t>
            </a: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out-of-market </a:t>
            </a: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visitors </a:t>
            </a:r>
          </a:p>
          <a:p>
            <a:pPr marL="874395" lvl="1" indent="-462915">
              <a:buFont typeface="+mj-lt"/>
              <a:buAutoNum type="arabicPeriod"/>
            </a:pPr>
            <a:r>
              <a:rPr lang="en-US" sz="2500" b="0" dirty="0">
                <a:solidFill>
                  <a:srgbClr val="000000"/>
                </a:solidFill>
                <a:ea typeface="ＭＳ Ｐゴシック" pitchFamily="-84" charset="-128"/>
              </a:rPr>
              <a:t>Gaining insights about your customers.</a:t>
            </a:r>
          </a:p>
        </p:txBody>
      </p:sp>
    </p:spTree>
    <p:extLst>
      <p:ext uri="{BB962C8B-B14F-4D97-AF65-F5344CB8AC3E}">
        <p14:creationId xmlns:p14="http://schemas.microsoft.com/office/powerpoint/2010/main" val="4114091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2860" y="0"/>
            <a:ext cx="9166860" cy="6858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992285"/>
            <a:ext cx="9144000" cy="1191095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r>
              <a:rPr lang="en-US" sz="3600" b="1" dirty="0">
                <a:latin typeface="Calibri"/>
                <a:cs typeface="Calibri"/>
              </a:rPr>
              <a:t>Any questions about </a:t>
            </a:r>
            <a:br>
              <a:rPr lang="en-US" sz="3600" b="1" dirty="0">
                <a:latin typeface="Calibri"/>
                <a:cs typeface="Calibri"/>
              </a:rPr>
            </a:br>
            <a:r>
              <a:rPr lang="en-US" sz="3600" b="1" dirty="0">
                <a:latin typeface="Calibri"/>
                <a:cs typeface="Calibri"/>
              </a:rPr>
              <a:t>Direct Response?</a:t>
            </a:r>
            <a:endParaRPr lang="en-US" sz="4000" b="1" dirty="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675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1165860"/>
            <a:ext cx="9144000" cy="452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300" b="1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Direct Response Best Practices</a:t>
            </a:r>
            <a:endParaRPr lang="en-US" sz="4300" b="1" i="1" dirty="0">
              <a:solidFill>
                <a:srgbClr val="000000"/>
              </a:solidFill>
              <a:latin typeface="Calibri"/>
              <a:ea typeface="ＭＳ Ｐゴシック" pitchFamily="-84" charset="-128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842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37260" y="226314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Start with a Plan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Set clear measurable objectives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Determine key target audiences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Develop quarterly action plans and budgets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Continuous evaluation of bottom-line results</a:t>
            </a:r>
          </a:p>
          <a:p>
            <a:endParaRPr lang="en-US" sz="2900" i="0" dirty="0">
              <a:solidFill>
                <a:srgbClr val="000000"/>
              </a:solidFill>
              <a:latin typeface="Calibri"/>
              <a:ea typeface="ＭＳ Ｐゴシック" pitchFamily="-84" charset="-128"/>
              <a:cs typeface="Calibri"/>
            </a:endParaRPr>
          </a:p>
          <a:p>
            <a:endParaRPr lang="en-US" sz="2900" i="0" dirty="0">
              <a:solidFill>
                <a:srgbClr val="000000"/>
              </a:solidFill>
              <a:latin typeface="Calibri"/>
              <a:ea typeface="ＭＳ Ｐゴシック" pitchFamily="-84" charset="-128"/>
              <a:cs typeface="Calibri"/>
            </a:endParaRPr>
          </a:p>
          <a:p>
            <a:endParaRPr lang="en-US" sz="2900" i="0" dirty="0">
              <a:solidFill>
                <a:srgbClr val="000000"/>
              </a:solidFill>
              <a:latin typeface="Calibri"/>
              <a:ea typeface="ＭＳ Ｐゴシック" pitchFamily="-84" charset="-128"/>
              <a:cs typeface="Calibri"/>
            </a:endParaRPr>
          </a:p>
          <a:p>
            <a:endParaRPr lang="en-US" sz="2900" i="0" dirty="0">
              <a:solidFill>
                <a:srgbClr val="000000"/>
              </a:solidFill>
              <a:latin typeface="Calibri"/>
              <a:ea typeface="ＭＳ Ｐゴシック" pitchFamily="-84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50173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9635" name="Content Placeholder 3"/>
          <p:cNvSpPr>
            <a:spLocks noGrp="1"/>
          </p:cNvSpPr>
          <p:nvPr>
            <p:ph sz="half" idx="2"/>
          </p:nvPr>
        </p:nvSpPr>
        <p:spPr>
          <a:xfrm>
            <a:off x="0" y="1508760"/>
            <a:ext cx="9144000" cy="4617720"/>
          </a:xfrm>
        </p:spPr>
        <p:txBody>
          <a:bodyPr/>
          <a:lstStyle/>
          <a:p>
            <a:pPr algn="ctr">
              <a:lnSpc>
                <a:spcPct val="90000"/>
              </a:lnSpc>
              <a:buFont typeface="Arial" pitchFamily="34" charset="0"/>
              <a:buNone/>
            </a:pPr>
            <a:endParaRPr lang="en-US" sz="3300" b="1" dirty="0">
              <a:latin typeface="Calibri"/>
              <a:ea typeface="ＭＳ Ｐゴシック" pitchFamily="-84" charset="-128"/>
              <a:cs typeface="Calibri"/>
            </a:endParaRPr>
          </a:p>
          <a:p>
            <a:pPr algn="ctr">
              <a:lnSpc>
                <a:spcPct val="90000"/>
              </a:lnSpc>
              <a:buFont typeface="Arial" pitchFamily="34" charset="0"/>
              <a:buNone/>
            </a:pPr>
            <a:r>
              <a:rPr lang="en-US" sz="3300" b="1" dirty="0">
                <a:latin typeface="Calibri"/>
                <a:ea typeface="ＭＳ Ｐゴシック" pitchFamily="-84" charset="-128"/>
                <a:cs typeface="Calibri"/>
              </a:rPr>
              <a:t>Maximizing success depends… </a:t>
            </a:r>
          </a:p>
          <a:p>
            <a:pPr algn="ctr">
              <a:lnSpc>
                <a:spcPct val="90000"/>
              </a:lnSpc>
              <a:buFont typeface="Arial" pitchFamily="34" charset="0"/>
              <a:buNone/>
            </a:pPr>
            <a:r>
              <a:rPr lang="en-US" sz="3300" b="1" dirty="0">
                <a:latin typeface="Calibri"/>
                <a:ea typeface="ＭＳ Ｐゴシック" pitchFamily="-84" charset="-128"/>
                <a:cs typeface="Calibri"/>
              </a:rPr>
              <a:t>first on your list</a:t>
            </a:r>
          </a:p>
          <a:p>
            <a:pPr algn="ctr">
              <a:lnSpc>
                <a:spcPct val="90000"/>
              </a:lnSpc>
              <a:buFont typeface="Arial" pitchFamily="34" charset="0"/>
              <a:buNone/>
            </a:pPr>
            <a:r>
              <a:rPr lang="en-US" sz="3300" b="1" dirty="0">
                <a:latin typeface="Calibri"/>
                <a:ea typeface="ＭＳ Ｐゴシック" pitchFamily="-84" charset="-128"/>
                <a:cs typeface="Calibri"/>
              </a:rPr>
              <a:t>second on the offer,</a:t>
            </a:r>
          </a:p>
          <a:p>
            <a:pPr algn="ctr">
              <a:lnSpc>
                <a:spcPct val="90000"/>
              </a:lnSpc>
              <a:buFont typeface="Arial" pitchFamily="34" charset="0"/>
              <a:buNone/>
            </a:pPr>
            <a:r>
              <a:rPr lang="en-US" sz="3300" b="1" dirty="0">
                <a:latin typeface="Calibri"/>
                <a:ea typeface="ＭＳ Ｐゴシック" pitchFamily="-84" charset="-128"/>
                <a:cs typeface="Calibri"/>
              </a:rPr>
              <a:t>third on the copy and graphics</a:t>
            </a:r>
            <a:endParaRPr lang="en-US" sz="2000" b="1" dirty="0">
              <a:latin typeface="Calibri"/>
              <a:ea typeface="ＭＳ Ｐゴシック" pitchFamily="-84" charset="-128"/>
              <a:cs typeface="Calibri"/>
            </a:endParaRPr>
          </a:p>
        </p:txBody>
      </p:sp>
      <p:sp>
        <p:nvSpPr>
          <p:cNvPr id="10" name="Rectangle 1"/>
          <p:cNvSpPr>
            <a:spLocks/>
          </p:cNvSpPr>
          <p:nvPr/>
        </p:nvSpPr>
        <p:spPr bwMode="auto">
          <a:xfrm>
            <a:off x="251460" y="6515100"/>
            <a:ext cx="8641080" cy="274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90000"/>
              </a:lnSpc>
            </a:pPr>
            <a:r>
              <a:rPr lang="en-US" sz="1000" b="1" dirty="0">
                <a:solidFill>
                  <a:schemeClr val="bg1">
                    <a:lumMod val="50000"/>
                  </a:schemeClr>
                </a:solidFill>
                <a:latin typeface="Calibri"/>
                <a:ea typeface="ＭＳ Ｐゴシック" pitchFamily="-84" charset="-128"/>
                <a:cs typeface="Calibri"/>
              </a:rPr>
              <a:t>Source: </a:t>
            </a:r>
            <a:r>
              <a:rPr lang="en-US" sz="1000" b="1" u="sng" dirty="0">
                <a:solidFill>
                  <a:schemeClr val="bg1">
                    <a:lumMod val="50000"/>
                  </a:schemeClr>
                </a:solidFill>
                <a:latin typeface="Calibri"/>
                <a:ea typeface="ＭＳ Ｐゴシック" pitchFamily="-84" charset="-128"/>
                <a:cs typeface="Calibri"/>
                <a:hlinkClick r:id="rId3"/>
              </a:rPr>
              <a:t>http://www.directcreative.com/blog/30-timeless-direct-marketing-principles</a:t>
            </a:r>
            <a:endParaRPr lang="en-US" sz="1000" b="1" dirty="0">
              <a:solidFill>
                <a:schemeClr val="bg1">
                  <a:lumMod val="50000"/>
                </a:schemeClr>
              </a:solidFill>
              <a:latin typeface="Calibri"/>
              <a:ea typeface="ＭＳ Ｐゴシック" pitchFamily="-84" charset="-128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92613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94360" y="205740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b="1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Key Elements for Success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 Strong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relevant offer and copy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 Call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to action (mail, phone, fax, mobile or online)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 Deadline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to create urgency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 Measuring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response through to </a:t>
            </a:r>
            <a:r>
              <a:rPr lang="ja-JP" alt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“</a:t>
            </a:r>
            <a:r>
              <a:rPr lang="en-US" altLang="ja-JP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conversion</a:t>
            </a:r>
            <a:r>
              <a:rPr lang="ja-JP" alt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”</a:t>
            </a:r>
            <a:r>
              <a:rPr lang="en-US" altLang="ja-JP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 (sales)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 Testing </a:t>
            </a:r>
            <a:r>
              <a:rPr lang="en-US" sz="2900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to improve response, results</a:t>
            </a:r>
          </a:p>
        </p:txBody>
      </p:sp>
    </p:spTree>
    <p:extLst>
      <p:ext uri="{BB962C8B-B14F-4D97-AF65-F5344CB8AC3E}">
        <p14:creationId xmlns:p14="http://schemas.microsoft.com/office/powerpoint/2010/main" val="14252231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94360" y="178308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b="1" i="0" dirty="0">
                <a:solidFill>
                  <a:schemeClr val="tx1"/>
                </a:solidFill>
                <a:latin typeface="Calibri"/>
                <a:ea typeface="ＭＳ Ｐゴシック" pitchFamily="-84" charset="-128"/>
                <a:cs typeface="Calibri"/>
              </a:rPr>
              <a:t>Factors to consider for the offer</a:t>
            </a:r>
            <a:endParaRPr lang="en-US" sz="2900" b="1" i="0" dirty="0">
              <a:solidFill>
                <a:schemeClr val="tx1"/>
              </a:solidFill>
              <a:latin typeface="Calibri"/>
              <a:ea typeface="ＭＳ Ｐゴシック" pitchFamily="-84" charset="-128"/>
              <a:cs typeface="Calibri"/>
            </a:endParaRP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Price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Incentives (Free gift, Refer a friend, Coupon, etc.)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Time limits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Quantity limits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Credit options</a:t>
            </a:r>
          </a:p>
          <a:p>
            <a:pPr marL="411480" indent="-411480"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Future obligation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251460" y="6515100"/>
            <a:ext cx="8641080" cy="274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buFont typeface="Arial" pitchFamily="34" charset="0"/>
              <a:buNone/>
            </a:pPr>
            <a:r>
              <a:rPr lang="en-US" sz="1000" dirty="0">
                <a:latin typeface="Calibri"/>
                <a:ea typeface="ＭＳ Ｐゴシック" pitchFamily="-84" charset="-128"/>
                <a:cs typeface="Calibri"/>
              </a:rPr>
              <a:t>Source: </a:t>
            </a:r>
            <a:r>
              <a:rPr lang="ja-JP" altLang="en-US" sz="1000" dirty="0">
                <a:latin typeface="Calibri"/>
                <a:ea typeface="ＭＳ Ｐゴシック" pitchFamily="-84" charset="-128"/>
                <a:cs typeface="Calibri"/>
              </a:rPr>
              <a:t>“</a:t>
            </a:r>
            <a:r>
              <a:rPr lang="en-US" altLang="ja-JP" sz="1000" dirty="0">
                <a:latin typeface="Calibri"/>
                <a:ea typeface="ＭＳ Ｐゴシック" pitchFamily="-84" charset="-128"/>
                <a:cs typeface="Calibri"/>
              </a:rPr>
              <a:t>Successful Direct Marketing Methods</a:t>
            </a:r>
            <a:r>
              <a:rPr lang="ja-JP" altLang="en-US" sz="1000" dirty="0">
                <a:latin typeface="Calibri"/>
                <a:ea typeface="ＭＳ Ｐゴシック" pitchFamily="-84" charset="-128"/>
                <a:cs typeface="Calibri"/>
              </a:rPr>
              <a:t>”</a:t>
            </a:r>
            <a:r>
              <a:rPr lang="en-US" altLang="ja-JP" sz="1000" dirty="0">
                <a:latin typeface="Calibri"/>
                <a:ea typeface="ＭＳ Ｐゴシック" pitchFamily="-84" charset="-128"/>
                <a:cs typeface="Calibri"/>
              </a:rPr>
              <a:t> Bob Stone &amp; Ron Jacobs, 2001</a:t>
            </a:r>
          </a:p>
        </p:txBody>
      </p:sp>
    </p:spTree>
    <p:extLst>
      <p:ext uri="{BB962C8B-B14F-4D97-AF65-F5344CB8AC3E}">
        <p14:creationId xmlns:p14="http://schemas.microsoft.com/office/powerpoint/2010/main" val="3557187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80173" y="219456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b="1" i="0" dirty="0">
                <a:solidFill>
                  <a:srgbClr val="000000"/>
                </a:solidFill>
                <a:ea typeface="ＭＳ Ｐゴシック" pitchFamily="-84" charset="-128"/>
              </a:rPr>
              <a:t>Test the big things to improve response</a:t>
            </a:r>
          </a:p>
          <a:p>
            <a:pPr marL="462915" indent="-462915">
              <a:buFont typeface="+mj-lt"/>
              <a:buAutoNum type="arabicPeriod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Offer or promotion</a:t>
            </a:r>
          </a:p>
          <a:p>
            <a:pPr marL="462915" indent="-462915">
              <a:buFont typeface="+mj-lt"/>
              <a:buAutoNum type="arabicPeriod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Format – mail postcard, email, etc.</a:t>
            </a:r>
          </a:p>
          <a:p>
            <a:pPr marL="462915" indent="-462915">
              <a:buFont typeface="+mj-lt"/>
              <a:buAutoNum type="arabicPeriod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Frequency/timing</a:t>
            </a:r>
          </a:p>
          <a:p>
            <a:pPr marL="462915" indent="-462915">
              <a:buFont typeface="+mj-lt"/>
              <a:buAutoNum type="arabicPeriod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Copy</a:t>
            </a: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251460" y="6515100"/>
            <a:ext cx="8641080" cy="274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buFont typeface="Arial" pitchFamily="34" charset="0"/>
              <a:buNone/>
            </a:pPr>
            <a:r>
              <a:rPr lang="en-US" sz="1000" dirty="0">
                <a:latin typeface="Calibri"/>
                <a:ea typeface="ＭＳ Ｐゴシック" pitchFamily="-84" charset="-128"/>
                <a:cs typeface="Calibri"/>
              </a:rPr>
              <a:t>Source: </a:t>
            </a:r>
            <a:r>
              <a:rPr lang="ja-JP" altLang="en-US" sz="1000" dirty="0">
                <a:latin typeface="Calibri"/>
                <a:ea typeface="ＭＳ Ｐゴシック" pitchFamily="-84" charset="-128"/>
                <a:cs typeface="Calibri"/>
              </a:rPr>
              <a:t>“</a:t>
            </a:r>
            <a:r>
              <a:rPr lang="en-US" altLang="ja-JP" sz="1000" dirty="0">
                <a:latin typeface="Calibri"/>
                <a:ea typeface="ＭＳ Ｐゴシック" pitchFamily="-84" charset="-128"/>
                <a:cs typeface="Calibri"/>
              </a:rPr>
              <a:t>Successful Direct Marketing Methods</a:t>
            </a:r>
            <a:r>
              <a:rPr lang="ja-JP" altLang="en-US" sz="1000" dirty="0">
                <a:latin typeface="Calibri"/>
                <a:ea typeface="ＭＳ Ｐゴシック" pitchFamily="-84" charset="-128"/>
                <a:cs typeface="Calibri"/>
              </a:rPr>
              <a:t>”</a:t>
            </a:r>
            <a:r>
              <a:rPr lang="en-US" altLang="ja-JP" sz="1000" dirty="0">
                <a:latin typeface="Calibri"/>
                <a:ea typeface="ＭＳ Ｐゴシック" pitchFamily="-84" charset="-128"/>
                <a:cs typeface="Calibri"/>
              </a:rPr>
              <a:t> Bob Stone &amp; Ron Jacobs, 2001</a:t>
            </a:r>
          </a:p>
        </p:txBody>
      </p:sp>
    </p:spTree>
    <p:extLst>
      <p:ext uri="{BB962C8B-B14F-4D97-AF65-F5344CB8AC3E}">
        <p14:creationId xmlns:p14="http://schemas.microsoft.com/office/powerpoint/2010/main" val="32870560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8" cy="6875142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25780" y="1851660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b="1" i="0" dirty="0">
                <a:solidFill>
                  <a:srgbClr val="000000"/>
                </a:solidFill>
                <a:ea typeface="ＭＳ Ｐゴシック" pitchFamily="-84" charset="-128"/>
              </a:rPr>
              <a:t>Other Principles</a:t>
            </a:r>
            <a:endParaRPr lang="en-US" sz="2900" b="1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>
              <a:spcAft>
                <a:spcPts val="1080"/>
              </a:spcAft>
              <a:buFont typeface="Calibri" pitchFamily="34" charset="0"/>
              <a:buAutoNum type="arabicPeriod"/>
            </a:pPr>
            <a:r>
              <a:rPr 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2</a:t>
            </a:r>
            <a:r>
              <a:rPr lang="en-US" sz="2900" i="0" baseline="3000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nd</a:t>
            </a:r>
            <a:r>
              <a:rPr 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 sale is most important. A 2x buyer is twice as likely to buy again as a 1x buyer.</a:t>
            </a:r>
          </a:p>
          <a:p>
            <a:pPr marL="411480" indent="-411480">
              <a:spcAft>
                <a:spcPts val="1080"/>
              </a:spcAft>
              <a:buFont typeface="Calibri" pitchFamily="34" charset="0"/>
              <a:buAutoNum type="arabicPeriod"/>
            </a:pPr>
            <a:r>
              <a:rPr 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Renting a List?</a:t>
            </a:r>
            <a:r>
              <a:rPr lang="en-US" altLang="ja-JP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: If </a:t>
            </a:r>
            <a:r>
              <a:rPr lang="ja-JP" alt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“</a:t>
            </a:r>
            <a:r>
              <a:rPr lang="en-US" altLang="ja-JP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Hotline</a:t>
            </a:r>
            <a:r>
              <a:rPr lang="ja-JP" alt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”</a:t>
            </a:r>
            <a:r>
              <a:rPr lang="en-US" altLang="ja-JP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 (3 </a:t>
            </a:r>
            <a:r>
              <a:rPr lang="en-US" altLang="ja-JP" sz="2900" i="0" dirty="0" err="1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mo</a:t>
            </a:r>
            <a:r>
              <a:rPr lang="en-US" altLang="ja-JP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) names don</a:t>
            </a:r>
            <a:r>
              <a:rPr lang="ja-JP" alt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’</a:t>
            </a:r>
            <a:r>
              <a:rPr lang="en-US" altLang="ja-JP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t work, other list segments will offer little success.</a:t>
            </a:r>
          </a:p>
          <a:p>
            <a:pPr marL="411480" indent="-411480">
              <a:spcAft>
                <a:spcPts val="1080"/>
              </a:spcAft>
              <a:buFont typeface="Calibri" pitchFamily="34" charset="0"/>
              <a:buAutoNum type="arabicPeriod"/>
            </a:pPr>
            <a:r>
              <a:rPr lang="en-US" sz="2900" i="0" dirty="0">
                <a:solidFill>
                  <a:srgbClr val="000000"/>
                </a:solidFill>
                <a:latin typeface="Calibri"/>
                <a:ea typeface="ＭＳ Ｐゴシック" pitchFamily="-84" charset="-128"/>
                <a:cs typeface="Calibri"/>
              </a:rPr>
              <a:t>A follow-up to same list within 30 days will pull 40%- 50% of first mailing.</a:t>
            </a:r>
          </a:p>
        </p:txBody>
      </p:sp>
    </p:spTree>
    <p:extLst>
      <p:ext uri="{BB962C8B-B14F-4D97-AF65-F5344CB8AC3E}">
        <p14:creationId xmlns:p14="http://schemas.microsoft.com/office/powerpoint/2010/main" val="3675067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Microsoft Macintosh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Supervised Visitation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Bishop</dc:creator>
  <cp:lastModifiedBy>Sarah Bishop</cp:lastModifiedBy>
  <cp:revision>1</cp:revision>
  <dcterms:created xsi:type="dcterms:W3CDTF">2013-10-28T20:25:39Z</dcterms:created>
  <dcterms:modified xsi:type="dcterms:W3CDTF">2013-10-28T20:26:14Z</dcterms:modified>
</cp:coreProperties>
</file>