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6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slide" Target="../slides/slide4.xm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91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10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796407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76358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050450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76260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308445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4800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54380"/>
            <a:ext cx="8229600" cy="640080"/>
          </a:xfrm>
        </p:spPr>
        <p:txBody>
          <a:bodyPr/>
          <a:lstStyle>
            <a:lvl1pPr marL="0" indent="0">
              <a:buNone/>
              <a:defRPr sz="2200" b="0" i="1">
                <a:solidFill>
                  <a:srgbClr val="009FC4"/>
                </a:solidFill>
              </a:defRPr>
            </a:lvl1pPr>
            <a:lvl2pPr marL="411480" indent="0">
              <a:buNone/>
              <a:defRPr sz="1800" b="1"/>
            </a:lvl2pPr>
            <a:lvl3pPr marL="822960" indent="0">
              <a:buNone/>
              <a:defRPr sz="1600" b="1"/>
            </a:lvl3pPr>
            <a:lvl4pPr marL="1234440" indent="0">
              <a:buNone/>
              <a:defRPr sz="1400" b="1"/>
            </a:lvl4pPr>
            <a:lvl5pPr marL="1645920" indent="0">
              <a:buNone/>
              <a:defRPr sz="1400" b="1"/>
            </a:lvl5pPr>
            <a:lvl6pPr marL="2057400" indent="0">
              <a:buNone/>
              <a:defRPr sz="1400" b="1"/>
            </a:lvl6pPr>
            <a:lvl7pPr marL="2468880" indent="0">
              <a:buNone/>
              <a:defRPr sz="1400" b="1"/>
            </a:lvl7pPr>
            <a:lvl8pPr marL="2880360" indent="0">
              <a:buNone/>
              <a:defRPr sz="1400" b="1"/>
            </a:lvl8pPr>
            <a:lvl9pPr marL="3291840" indent="0">
              <a:buNone/>
              <a:defRPr sz="14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931191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/>
          </p:cNvSpPr>
          <p:nvPr userDrawn="1"/>
        </p:nvSpPr>
        <p:spPr bwMode="auto">
          <a:xfrm>
            <a:off x="0" y="3771900"/>
            <a:ext cx="9144000" cy="3086100"/>
          </a:xfrm>
          <a:prstGeom prst="rect">
            <a:avLst/>
          </a:prstGeom>
          <a:gradFill rotWithShape="0">
            <a:gsLst>
              <a:gs pos="0">
                <a:srgbClr val="009FC4"/>
              </a:gs>
              <a:gs pos="100000">
                <a:srgbClr val="175E95"/>
              </a:gs>
            </a:gsLst>
            <a:lin ang="5400000" scaled="1"/>
          </a:gra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5" name="Rectangle 4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489383"/>
            <a:ext cx="187166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6" name="Rectangle 5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489383"/>
            <a:ext cx="188595" cy="12287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8" name="Rectangle 7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622257"/>
            <a:ext cx="187166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9" name="Rectangle 8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0" name="Rectangle 9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622257"/>
            <a:ext cx="188595" cy="121443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1" name="Rectangle 10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147162" y="6355080"/>
            <a:ext cx="187166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2" name="Rectangle 11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344329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sp>
        <p:nvSpPr>
          <p:cNvPr id="13" name="Rectangle 12">
            <a:hlinkClick r:id="rId2" action="ppaction://hlinksldjump"/>
          </p:cNvPr>
          <p:cNvSpPr>
            <a:spLocks/>
          </p:cNvSpPr>
          <p:nvPr userDrawn="1"/>
        </p:nvSpPr>
        <p:spPr bwMode="auto">
          <a:xfrm>
            <a:off x="542925" y="6355080"/>
            <a:ext cx="188595" cy="121444"/>
          </a:xfrm>
          <a:prstGeom prst="rect">
            <a:avLst/>
          </a:prstGeom>
          <a:solidFill>
            <a:schemeClr val="accent1"/>
          </a:solidFill>
          <a:ln w="254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pPr>
              <a:defRPr/>
            </a:pPr>
            <a:endParaRPr lang="en-US" dirty="0">
              <a:latin typeface="Hoefler Text" charset="0"/>
              <a:ea typeface="ヒラギノ明朝 ProN W3" charset="-128"/>
              <a:cs typeface="ヒラギノ明朝 ProN W3" charset="-128"/>
              <a:sym typeface="Hoefler Text" charset="0"/>
            </a:endParaRPr>
          </a:p>
        </p:txBody>
      </p:sp>
      <p:pic>
        <p:nvPicPr>
          <p:cNvPr id="14" name="Picture 16"/>
          <p:cNvPicPr>
            <a:picLocks noChangeAspect="1" noChangeArrowheads="1"/>
          </p:cNvPicPr>
          <p:nvPr userDrawn="1"/>
        </p:nvPicPr>
        <p:blipFill>
          <a:blip r:embed="rId3">
            <a:lum bright="50000" contrast="-40000"/>
          </a:blip>
          <a:srcRect/>
          <a:stretch>
            <a:fillRect/>
          </a:stretch>
        </p:blipFill>
        <p:spPr bwMode="auto">
          <a:xfrm>
            <a:off x="7875270" y="6403658"/>
            <a:ext cx="1085850" cy="2786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948" y="754380"/>
            <a:ext cx="3026093" cy="2331720"/>
          </a:xfrm>
        </p:spPr>
        <p:txBody>
          <a:bodyPr anchor="ctr"/>
          <a:lstStyle>
            <a:lvl1pPr marL="0" indent="0">
              <a:buNone/>
              <a:defRPr sz="1800"/>
            </a:lvl1pPr>
            <a:lvl2pPr marL="411480" indent="0">
              <a:buNone/>
              <a:defRPr sz="1600"/>
            </a:lvl2pPr>
            <a:lvl3pPr marL="822960" indent="0">
              <a:buNone/>
              <a:defRPr sz="1400"/>
            </a:lvl3pPr>
            <a:lvl4pPr marL="1234440" indent="0">
              <a:buNone/>
              <a:defRPr sz="1300"/>
            </a:lvl4pPr>
            <a:lvl5pPr marL="1645920" indent="0">
              <a:buNone/>
              <a:defRPr sz="1300"/>
            </a:lvl5pPr>
            <a:lvl6pPr marL="2057400" indent="0">
              <a:buNone/>
              <a:defRPr sz="1300"/>
            </a:lvl6pPr>
            <a:lvl7pPr marL="2468880" indent="0">
              <a:buNone/>
              <a:defRPr sz="1300"/>
            </a:lvl7pPr>
            <a:lvl8pPr marL="2880360" indent="0">
              <a:buNone/>
              <a:defRPr sz="1300"/>
            </a:lvl8pPr>
            <a:lvl9pPr marL="3291840" indent="0">
              <a:buNone/>
              <a:defRPr sz="13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2952771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4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3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74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74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49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02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06C00-F765-384A-A809-D8367450F400}" type="datetimeFigureOut">
              <a:rPr lang="en-US" smtClean="0"/>
              <a:t>10/28/13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D0C36-9250-7542-B8ED-FD318A1398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0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3.png"/><Relationship Id="rId3" Type="http://schemas.openxmlformats.org/officeDocument/2006/relationships/hyperlink" Target="http://www.prdaily.com/Main/Articles/How_to_build_a_robust_media_listfor_free_12053.a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1"/>
            <a:ext cx="9166859" cy="6875144"/>
          </a:xfrm>
          <a:prstGeom prst="rect">
            <a:avLst/>
          </a:prstGeom>
          <a:ln>
            <a:noFill/>
          </a:ln>
        </p:spPr>
      </p:pic>
      <p:sp>
        <p:nvSpPr>
          <p:cNvPr id="9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lnSpc>
                <a:spcPct val="70000"/>
              </a:lnSpc>
            </a:pP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© 2013</a:t>
            </a:r>
            <a:r>
              <a:rPr lang="en-US" sz="13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</a:t>
            </a:r>
            <a:r>
              <a:rPr lang="en-US" sz="1300" baseline="7000" dirty="0">
                <a:effectLst>
                  <a:outerShdw blurRad="38100" dist="38100" dir="2700000" algn="tl">
                    <a:srgbClr val="C0C0C0"/>
                  </a:outerShdw>
                </a:effectLst>
                <a:latin typeface="Myriad Pro" pitchFamily="34" charset="0"/>
                <a:sym typeface="Myriad Pro" pitchFamily="34" charset="0"/>
              </a:rPr>
              <a:t> Shepherd.  All rights reserved. Any duplication, reproduction or usage of this document or any portion thereof without the written consent from Shepherd is prohibited.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35140" y="4594860"/>
            <a:ext cx="240030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rtlCol="0" anchor="t" anchorCtr="0" compatLnSpc="1">
            <a:prstTxWarp prst="textNoShape">
              <a:avLst/>
            </a:prstTxWarp>
            <a:normAutofit/>
          </a:bodyPr>
          <a:lstStyle>
            <a:lvl1pPr marL="379413" indent="-379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823913" indent="-3159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268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776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284413" indent="-252413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79394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0193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924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17913" indent="-253994" algn="l" defTabSz="101598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893" indent="-342893" defTabSz="914382" fontAlgn="auto">
              <a:spcAft>
                <a:spcPts val="0"/>
              </a:spcAft>
              <a:buNone/>
              <a:defRPr/>
            </a:pPr>
            <a:r>
              <a:rPr lang="en-US" sz="2200" dirty="0">
                <a:solidFill>
                  <a:schemeClr val="bg1">
                    <a:lumMod val="75000"/>
                  </a:schemeClr>
                </a:solidFill>
                <a:latin typeface="Calibri"/>
                <a:ea typeface="+mn-ea"/>
                <a:cs typeface="Calibri"/>
              </a:rPr>
              <a:t>October 29, 2013</a:t>
            </a:r>
          </a:p>
          <a:p>
            <a:pPr marL="342893" indent="-342893" defTabSz="914382" fontAlgn="auto">
              <a:spcAft>
                <a:spcPts val="0"/>
              </a:spcAft>
              <a:buNone/>
              <a:defRPr/>
            </a:pPr>
            <a:endParaRPr lang="en-US" dirty="0" smtClean="0">
              <a:solidFill>
                <a:schemeClr val="bg1">
                  <a:lumMod val="75000"/>
                </a:schemeClr>
              </a:solidFill>
              <a:effectLst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1714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22860" y="0"/>
            <a:ext cx="9166860" cy="6858000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296" tIns="41148" rIns="82296" bIns="41148"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60" cy="6875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992285"/>
            <a:ext cx="9144000" cy="1191095"/>
          </a:xfrm>
          <a:prstGeom prst="rect">
            <a:avLst/>
          </a:prstGeom>
          <a:noFill/>
        </p:spPr>
        <p:txBody>
          <a:bodyPr wrap="square" lIns="82296" tIns="41148" rIns="82296" bIns="41148" rtlCol="0">
            <a:spAutoFit/>
          </a:bodyPr>
          <a:lstStyle/>
          <a:p>
            <a:pPr algn="ctr"/>
            <a:r>
              <a:rPr lang="en-US" sz="3600" b="1" dirty="0">
                <a:latin typeface="Calibri"/>
                <a:cs typeface="Calibri"/>
              </a:rPr>
              <a:t>Any questions about </a:t>
            </a:r>
            <a:br>
              <a:rPr lang="en-US" sz="3600" b="1" dirty="0">
                <a:latin typeface="Calibri"/>
                <a:cs typeface="Calibri"/>
              </a:rPr>
            </a:br>
            <a:r>
              <a:rPr lang="en-US" sz="3600" b="1" dirty="0">
                <a:latin typeface="Calibri"/>
                <a:cs typeface="Calibri"/>
              </a:rPr>
              <a:t>Media Relations?</a:t>
            </a:r>
            <a:endParaRPr lang="en-US" sz="4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1912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62941" y="1920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is media relations?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5853" y="2886075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Media relations is building relationships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with </a:t>
            </a:r>
            <a:b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contacts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at media outlets, informing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the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public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</a:b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about </a:t>
            </a:r>
            <a:r>
              <a:rPr lang="en-US" sz="2900" i="0" dirty="0">
                <a:solidFill>
                  <a:srgbClr val="000000"/>
                </a:solidFill>
                <a:ea typeface="Calibri"/>
                <a:cs typeface="Times New Roman"/>
              </a:rPr>
              <a:t>your company or organization.</a:t>
            </a: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20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662941" y="150876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are the tools of media relations?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105853" y="2474595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Communications plan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Media list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Editorial calendar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Fact sheet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Media kit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Press releases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Pitches</a:t>
            </a: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299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662941" y="68580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Creating a Media List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105853" y="165163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ja-JP" altLang="en-US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“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To truly do your job, you need to be immersed in 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/>
            </a:r>
            <a:b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</a:b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the 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industry news and know whom 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you’re </a:t>
            </a:r>
            <a:r>
              <a:rPr lang="en-US" altLang="ja-JP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targeting.</a:t>
            </a:r>
            <a:r>
              <a:rPr lang="ja-JP" altLang="en-US" sz="2500" i="0" dirty="0">
                <a:solidFill>
                  <a:schemeClr val="bg1">
                    <a:lumMod val="50000"/>
                  </a:schemeClr>
                </a:solidFill>
                <a:ea typeface="ＭＳ Ｐゴシック" pitchFamily="-84" charset="-128"/>
              </a:rPr>
              <a:t>”</a:t>
            </a:r>
            <a:endParaRPr lang="en-US" altLang="ja-JP" sz="2500" i="0" dirty="0">
              <a:solidFill>
                <a:schemeClr val="bg1">
                  <a:lumMod val="50000"/>
                </a:schemeClr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endParaRPr lang="en-US" sz="2900" i="0" dirty="0">
              <a:solidFill>
                <a:srgbClr val="000000"/>
              </a:solidFill>
              <a:ea typeface="ＭＳ Ｐゴシック" pitchFamily="-84" charset="-128"/>
            </a:endParaRP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Identify the story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Sharpen your focus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Create your outlet list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Fill in the gaps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Find your reporter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Use social media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Call</a:t>
            </a:r>
          </a:p>
          <a:p>
            <a:pPr marL="411480" indent="-411480" eaLnBrk="1" hangingPunct="1">
              <a:lnSpc>
                <a:spcPct val="80000"/>
              </a:lnSpc>
              <a:buFont typeface="Arial"/>
              <a:buChar char="•"/>
            </a:pPr>
            <a:r>
              <a:rPr lang="en-US" sz="2900" i="0" dirty="0">
                <a:solidFill>
                  <a:srgbClr val="000000"/>
                </a:solidFill>
                <a:ea typeface="ＭＳ Ｐゴシック" pitchFamily="-84" charset="-128"/>
              </a:rPr>
              <a:t>Monitor</a:t>
            </a: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/>
          </p:cNvSpPr>
          <p:nvPr/>
        </p:nvSpPr>
        <p:spPr bwMode="auto">
          <a:xfrm>
            <a:off x="251460" y="6515100"/>
            <a:ext cx="8641080" cy="2743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lnSpc>
                <a:spcPct val="80000"/>
              </a:lnSpc>
            </a:pPr>
            <a:r>
              <a:rPr lang="en-US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Source: Ragan</a:t>
            </a:r>
            <a:r>
              <a:rPr lang="ja-JP" altLang="en-US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’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s PR Daily - 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  <a:hlinkClick r:id="rId3"/>
              </a:rPr>
              <a:t>http://www.prdaily.com/Main/Articles/How_to_build_a_robust_media_listfor_free_12053.aspx</a:t>
            </a:r>
            <a:r>
              <a:rPr lang="en-US" altLang="ja-JP" sz="900" dirty="0">
                <a:solidFill>
                  <a:srgbClr val="7F7F7F"/>
                </a:solidFill>
                <a:latin typeface="Calibri"/>
                <a:ea typeface="ＭＳ Ｐゴシック" pitchFamily="-84" charset="-128"/>
                <a:cs typeface="Calibri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794655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Content Placeholder 3"/>
          <p:cNvSpPr>
            <a:spLocks noGrp="1"/>
          </p:cNvSpPr>
          <p:nvPr>
            <p:ph sz="half" idx="2"/>
          </p:nvPr>
        </p:nvSpPr>
        <p:spPr>
          <a:xfrm>
            <a:off x="1280160" y="1508760"/>
            <a:ext cx="7406640" cy="4617720"/>
          </a:xfrm>
        </p:spPr>
        <p:txBody>
          <a:bodyPr rtlCol="0">
            <a:normAutofit/>
          </a:bodyPr>
          <a:lstStyle/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11480" indent="-411480" defTabSz="914382">
              <a:buFont typeface="+mj-lt"/>
              <a:buAutoNum type="arabi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 defTabSz="914382"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662941" y="777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Press Releases – The Basics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348740" y="2125980"/>
            <a:ext cx="8472488" cy="383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sz="2900" b="1" i="0" dirty="0">
                <a:solidFill>
                  <a:srgbClr val="000000"/>
                </a:solidFill>
              </a:rPr>
              <a:t>Five Tips: On Writing A Press Release</a:t>
            </a: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Be sure to cover the basics in the first paragraph: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who, what, where, when, why and how.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Make sure you include a date and contact information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for follow up.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Use the third-person tense (for example, he, she, and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they, rather that I or we).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Stick to the facts and, if you want to share an opinion, </a:t>
            </a:r>
            <a:br>
              <a:rPr lang="en-US" i="0" dirty="0" smtClean="0">
                <a:solidFill>
                  <a:srgbClr val="7F7F7F"/>
                </a:solidFill>
                <a:effectLst/>
              </a:rPr>
            </a:br>
            <a:r>
              <a:rPr lang="en-US" i="0" dirty="0" smtClean="0">
                <a:solidFill>
                  <a:srgbClr val="7F7F7F"/>
                </a:solidFill>
                <a:effectLst/>
              </a:rPr>
              <a:t>put it in quotes and attribute the statement.</a:t>
            </a:r>
          </a:p>
          <a:p>
            <a:pPr marL="462915" indent="-462915" eaLnBrk="1" hangingPunct="1">
              <a:buFont typeface="+mj-lt"/>
              <a:buAutoNum type="arabicPeriod"/>
              <a:defRPr/>
            </a:pPr>
            <a:r>
              <a:rPr lang="en-US" i="0" dirty="0" smtClean="0">
                <a:solidFill>
                  <a:srgbClr val="7F7F7F"/>
                </a:solidFill>
                <a:effectLst/>
              </a:rPr>
              <a:t>Proofread the release carefully!</a:t>
            </a:r>
            <a:endParaRPr lang="en-US" i="0" dirty="0">
              <a:solidFill>
                <a:srgbClr val="7F7F7F"/>
              </a:solidFill>
              <a:effectLst/>
            </a:endParaRPr>
          </a:p>
          <a:p>
            <a:pPr marL="342893" indent="-342893" defTabSz="914382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18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280161" y="144018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What makes a story relevant?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723073" y="240601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Timeliness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Remember target audience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Significance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Prominence/Names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Unusualness/oddity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chemeClr val="tx1"/>
                </a:solidFill>
              </a:rPr>
              <a:t>Human Interest </a:t>
            </a:r>
          </a:p>
        </p:txBody>
      </p:sp>
    </p:spTree>
    <p:extLst>
      <p:ext uri="{BB962C8B-B14F-4D97-AF65-F5344CB8AC3E}">
        <p14:creationId xmlns:p14="http://schemas.microsoft.com/office/powerpoint/2010/main" val="2737402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897381" y="192024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Helpful Advice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340293" y="288607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Free lead services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Maximize partnerships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Participate in the conversation 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Be a </a:t>
            </a:r>
            <a:r>
              <a:rPr lang="en-US" sz="2900" i="0" dirty="0">
                <a:solidFill>
                  <a:srgbClr val="000000"/>
                </a:solidFill>
              </a:rPr>
              <a:t>journalist</a:t>
            </a:r>
            <a:endParaRPr lang="en-US" sz="29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343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005841" y="198882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Measuring Media Relations Results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448753" y="295465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Google alerts</a:t>
            </a:r>
            <a:endParaRPr lang="en-US" sz="2900" i="0" dirty="0">
              <a:solidFill>
                <a:srgbClr val="000000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Search</a:t>
            </a:r>
            <a:endParaRPr lang="en-US" sz="2900" i="0" dirty="0">
              <a:solidFill>
                <a:srgbClr val="000000"/>
              </a:solidFill>
            </a:endParaRP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Measure: number of placements, </a:t>
            </a:r>
            <a:br>
              <a:rPr lang="en-US" sz="2900" i="0" dirty="0">
                <a:solidFill>
                  <a:srgbClr val="000000"/>
                </a:solidFill>
              </a:rPr>
            </a:br>
            <a:r>
              <a:rPr lang="en-US" sz="2900" i="0" dirty="0">
                <a:solidFill>
                  <a:srgbClr val="000000"/>
                </a:solidFill>
              </a:rPr>
              <a:t>impressions</a:t>
            </a:r>
            <a:endParaRPr lang="en-US" sz="29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016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" y="-17144"/>
            <a:ext cx="9166859" cy="6875143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1691641" y="1988820"/>
            <a:ext cx="8573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ctr" anchorCtr="0" compatLnSpc="1">
            <a:prstTxWarp prst="textNoShape">
              <a:avLst/>
            </a:prstTxWarp>
          </a:bodyPr>
          <a:lstStyle>
            <a:lvl1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1014413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14413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3700" b="1" dirty="0">
                <a:ea typeface="ＭＳ Ｐゴシック" pitchFamily="-84" charset="-128"/>
                <a:cs typeface="Calibri"/>
              </a:rPr>
              <a:t>PR Media Relations Toolkit</a:t>
            </a:r>
            <a:endParaRPr lang="en-US" sz="3700" b="1" dirty="0">
              <a:ea typeface="ＭＳ Ｐゴシック" pitchFamily="-84" charset="-128"/>
              <a:cs typeface="Calibri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134553" y="2954655"/>
            <a:ext cx="8472488" cy="472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8" rIns="91438" bIns="45718" numCol="1" anchor="t" anchorCtr="0" compatLnSpc="1">
            <a:prstTxWarp prst="textNoShape">
              <a:avLst/>
            </a:prstTxWarp>
          </a:bodyPr>
          <a:lstStyle>
            <a:lvl1pPr marL="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b="0" i="1" kern="1200">
                <a:solidFill>
                  <a:srgbClr val="009FC4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l" defTabSz="10144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101598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Press release template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Historic Coast visitor profile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Communicating to the media</a:t>
            </a:r>
          </a:p>
          <a:p>
            <a:pPr marL="411480" indent="-411480" eaLnBrk="1" hangingPunct="1">
              <a:buFont typeface="Arial"/>
              <a:buChar char="•"/>
              <a:defRPr/>
            </a:pPr>
            <a:r>
              <a:rPr lang="en-US" sz="2900" i="0" dirty="0">
                <a:solidFill>
                  <a:srgbClr val="000000"/>
                </a:solidFill>
              </a:rPr>
              <a:t>Making your story attractive </a:t>
            </a:r>
          </a:p>
          <a:p>
            <a:pPr marL="342893" indent="-342893" defTabSz="914382" eaLnBrk="1" fontAlgn="auto" hangingPunct="1">
              <a:spcAft>
                <a:spcPts val="1080"/>
              </a:spcAft>
              <a:buFont typeface="Arial"/>
              <a:buChar char="•"/>
              <a:defRPr/>
            </a:pPr>
            <a:endParaRPr lang="en-US" sz="1800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254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194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Supervised Visitation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Bishop</dc:creator>
  <cp:lastModifiedBy>Sarah Bishop</cp:lastModifiedBy>
  <cp:revision>1</cp:revision>
  <dcterms:created xsi:type="dcterms:W3CDTF">2013-10-28T20:18:35Z</dcterms:created>
  <dcterms:modified xsi:type="dcterms:W3CDTF">2013-10-28T20:19:47Z</dcterms:modified>
</cp:coreProperties>
</file>