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56" r:id="rId1"/>
  </p:sldMasterIdLst>
  <p:notesMasterIdLst>
    <p:notesMasterId r:id="rId96"/>
  </p:notesMasterIdLst>
  <p:handoutMasterIdLst>
    <p:handoutMasterId r:id="rId97"/>
  </p:handoutMasterIdLst>
  <p:sldIdLst>
    <p:sldId id="471" r:id="rId2"/>
    <p:sldId id="461" r:id="rId3"/>
    <p:sldId id="458" r:id="rId4"/>
    <p:sldId id="463" r:id="rId5"/>
    <p:sldId id="464" r:id="rId6"/>
    <p:sldId id="465" r:id="rId7"/>
    <p:sldId id="466" r:id="rId8"/>
    <p:sldId id="467" r:id="rId9"/>
    <p:sldId id="468" r:id="rId10"/>
    <p:sldId id="469" r:id="rId11"/>
    <p:sldId id="392" r:id="rId12"/>
    <p:sldId id="393" r:id="rId13"/>
    <p:sldId id="394" r:id="rId14"/>
    <p:sldId id="395" r:id="rId15"/>
    <p:sldId id="396" r:id="rId16"/>
    <p:sldId id="397" r:id="rId17"/>
    <p:sldId id="398" r:id="rId18"/>
    <p:sldId id="399" r:id="rId19"/>
    <p:sldId id="400" r:id="rId20"/>
    <p:sldId id="401" r:id="rId21"/>
    <p:sldId id="402" r:id="rId22"/>
    <p:sldId id="403" r:id="rId23"/>
    <p:sldId id="447" r:id="rId24"/>
    <p:sldId id="459" r:id="rId25"/>
    <p:sldId id="349" r:id="rId26"/>
    <p:sldId id="305" r:id="rId27"/>
    <p:sldId id="351" r:id="rId28"/>
    <p:sldId id="361" r:id="rId29"/>
    <p:sldId id="354" r:id="rId30"/>
    <p:sldId id="355" r:id="rId31"/>
    <p:sldId id="376" r:id="rId32"/>
    <p:sldId id="377" r:id="rId33"/>
    <p:sldId id="363" r:id="rId34"/>
    <p:sldId id="453" r:id="rId35"/>
    <p:sldId id="379" r:id="rId36"/>
    <p:sldId id="380" r:id="rId37"/>
    <p:sldId id="381" r:id="rId38"/>
    <p:sldId id="382" r:id="rId39"/>
    <p:sldId id="388" r:id="rId40"/>
    <p:sldId id="383" r:id="rId41"/>
    <p:sldId id="384" r:id="rId42"/>
    <p:sldId id="385" r:id="rId43"/>
    <p:sldId id="386" r:id="rId44"/>
    <p:sldId id="387" r:id="rId45"/>
    <p:sldId id="448" r:id="rId46"/>
    <p:sldId id="404" r:id="rId47"/>
    <p:sldId id="474" r:id="rId48"/>
    <p:sldId id="406" r:id="rId49"/>
    <p:sldId id="475" r:id="rId50"/>
    <p:sldId id="407" r:id="rId51"/>
    <p:sldId id="408" r:id="rId52"/>
    <p:sldId id="409" r:id="rId53"/>
    <p:sldId id="410" r:id="rId54"/>
    <p:sldId id="411" r:id="rId55"/>
    <p:sldId id="412" r:id="rId56"/>
    <p:sldId id="413" r:id="rId57"/>
    <p:sldId id="414" r:id="rId58"/>
    <p:sldId id="415" r:id="rId59"/>
    <p:sldId id="416" r:id="rId60"/>
    <p:sldId id="417" r:id="rId61"/>
    <p:sldId id="418" r:id="rId62"/>
    <p:sldId id="419" r:id="rId63"/>
    <p:sldId id="420" r:id="rId64"/>
    <p:sldId id="421" r:id="rId65"/>
    <p:sldId id="422" r:id="rId66"/>
    <p:sldId id="423" r:id="rId67"/>
    <p:sldId id="450" r:id="rId68"/>
    <p:sldId id="455" r:id="rId69"/>
    <p:sldId id="438" r:id="rId70"/>
    <p:sldId id="439" r:id="rId71"/>
    <p:sldId id="440" r:id="rId72"/>
    <p:sldId id="441" r:id="rId73"/>
    <p:sldId id="443" r:id="rId74"/>
    <p:sldId id="444" r:id="rId75"/>
    <p:sldId id="445" r:id="rId76"/>
    <p:sldId id="476" r:id="rId77"/>
    <p:sldId id="446" r:id="rId78"/>
    <p:sldId id="477" r:id="rId79"/>
    <p:sldId id="478" r:id="rId80"/>
    <p:sldId id="451" r:id="rId81"/>
    <p:sldId id="456" r:id="rId82"/>
    <p:sldId id="427" r:id="rId83"/>
    <p:sldId id="428" r:id="rId84"/>
    <p:sldId id="429" r:id="rId85"/>
    <p:sldId id="430" r:id="rId86"/>
    <p:sldId id="431" r:id="rId87"/>
    <p:sldId id="432" r:id="rId88"/>
    <p:sldId id="433" r:id="rId89"/>
    <p:sldId id="434" r:id="rId90"/>
    <p:sldId id="435" r:id="rId91"/>
    <p:sldId id="436" r:id="rId92"/>
    <p:sldId id="452" r:id="rId93"/>
    <p:sldId id="472" r:id="rId94"/>
    <p:sldId id="473" r:id="rId95"/>
  </p:sldIdLst>
  <p:sldSz cx="10160000" cy="7620000"/>
  <p:notesSz cx="7010400" cy="9296400"/>
  <p:defaultTextStyle>
    <a:defPPr>
      <a:defRPr lang="en-US"/>
    </a:defPPr>
    <a:lvl1pPr algn="ctr" rtl="0" fontAlgn="base">
      <a:spcBef>
        <a:spcPct val="0"/>
      </a:spcBef>
      <a:spcAft>
        <a:spcPct val="0"/>
      </a:spcAft>
      <a:defRPr sz="2800" kern="1200">
        <a:solidFill>
          <a:srgbClr val="44422C"/>
        </a:solidFill>
        <a:effectLst>
          <a:outerShdw blurRad="38100" dist="38100" dir="2700000" algn="tl">
            <a:srgbClr val="000000">
              <a:alpha val="43137"/>
            </a:srgbClr>
          </a:outerShdw>
        </a:effectLst>
        <a:latin typeface="Hoefler Text" pitchFamily="-84" charset="0"/>
        <a:ea typeface="ヒラギノ明朝 ProN W3" pitchFamily="-84" charset="-128"/>
        <a:cs typeface="+mn-cs"/>
        <a:sym typeface="Hoefler Text" pitchFamily="-84" charset="0"/>
      </a:defRPr>
    </a:lvl1pPr>
    <a:lvl2pPr marL="457200" algn="ctr" rtl="0" fontAlgn="base">
      <a:spcBef>
        <a:spcPct val="0"/>
      </a:spcBef>
      <a:spcAft>
        <a:spcPct val="0"/>
      </a:spcAft>
      <a:defRPr sz="2800" kern="1200">
        <a:solidFill>
          <a:srgbClr val="44422C"/>
        </a:solidFill>
        <a:effectLst>
          <a:outerShdw blurRad="38100" dist="38100" dir="2700000" algn="tl">
            <a:srgbClr val="000000">
              <a:alpha val="43137"/>
            </a:srgbClr>
          </a:outerShdw>
        </a:effectLst>
        <a:latin typeface="Hoefler Text" pitchFamily="-84" charset="0"/>
        <a:ea typeface="ヒラギノ明朝 ProN W3" pitchFamily="-84" charset="-128"/>
        <a:cs typeface="+mn-cs"/>
        <a:sym typeface="Hoefler Text" pitchFamily="-84" charset="0"/>
      </a:defRPr>
    </a:lvl2pPr>
    <a:lvl3pPr marL="914400" algn="ctr" rtl="0" fontAlgn="base">
      <a:spcBef>
        <a:spcPct val="0"/>
      </a:spcBef>
      <a:spcAft>
        <a:spcPct val="0"/>
      </a:spcAft>
      <a:defRPr sz="2800" kern="1200">
        <a:solidFill>
          <a:srgbClr val="44422C"/>
        </a:solidFill>
        <a:effectLst>
          <a:outerShdw blurRad="38100" dist="38100" dir="2700000" algn="tl">
            <a:srgbClr val="000000">
              <a:alpha val="43137"/>
            </a:srgbClr>
          </a:outerShdw>
        </a:effectLst>
        <a:latin typeface="Hoefler Text" pitchFamily="-84" charset="0"/>
        <a:ea typeface="ヒラギノ明朝 ProN W3" pitchFamily="-84" charset="-128"/>
        <a:cs typeface="+mn-cs"/>
        <a:sym typeface="Hoefler Text" pitchFamily="-84" charset="0"/>
      </a:defRPr>
    </a:lvl3pPr>
    <a:lvl4pPr marL="1371600" algn="ctr" rtl="0" fontAlgn="base">
      <a:spcBef>
        <a:spcPct val="0"/>
      </a:spcBef>
      <a:spcAft>
        <a:spcPct val="0"/>
      </a:spcAft>
      <a:defRPr sz="2800" kern="1200">
        <a:solidFill>
          <a:srgbClr val="44422C"/>
        </a:solidFill>
        <a:effectLst>
          <a:outerShdw blurRad="38100" dist="38100" dir="2700000" algn="tl">
            <a:srgbClr val="000000">
              <a:alpha val="43137"/>
            </a:srgbClr>
          </a:outerShdw>
        </a:effectLst>
        <a:latin typeface="Hoefler Text" pitchFamily="-84" charset="0"/>
        <a:ea typeface="ヒラギノ明朝 ProN W3" pitchFamily="-84" charset="-128"/>
        <a:cs typeface="+mn-cs"/>
        <a:sym typeface="Hoefler Text" pitchFamily="-84" charset="0"/>
      </a:defRPr>
    </a:lvl4pPr>
    <a:lvl5pPr marL="1828800" algn="ctr" rtl="0" fontAlgn="base">
      <a:spcBef>
        <a:spcPct val="0"/>
      </a:spcBef>
      <a:spcAft>
        <a:spcPct val="0"/>
      </a:spcAft>
      <a:defRPr sz="2800" kern="1200">
        <a:solidFill>
          <a:srgbClr val="44422C"/>
        </a:solidFill>
        <a:effectLst>
          <a:outerShdw blurRad="38100" dist="38100" dir="2700000" algn="tl">
            <a:srgbClr val="000000">
              <a:alpha val="43137"/>
            </a:srgbClr>
          </a:outerShdw>
        </a:effectLst>
        <a:latin typeface="Hoefler Text" pitchFamily="-84" charset="0"/>
        <a:ea typeface="ヒラギノ明朝 ProN W3" pitchFamily="-84" charset="-128"/>
        <a:cs typeface="+mn-cs"/>
        <a:sym typeface="Hoefler Text" pitchFamily="-84" charset="0"/>
      </a:defRPr>
    </a:lvl5pPr>
    <a:lvl6pPr marL="2286000" algn="l" defTabSz="914400" rtl="0" eaLnBrk="1" latinLnBrk="0" hangingPunct="1">
      <a:defRPr sz="2800" kern="1200">
        <a:solidFill>
          <a:srgbClr val="44422C"/>
        </a:solidFill>
        <a:effectLst>
          <a:outerShdw blurRad="38100" dist="38100" dir="2700000" algn="tl">
            <a:srgbClr val="000000">
              <a:alpha val="43137"/>
            </a:srgbClr>
          </a:outerShdw>
        </a:effectLst>
        <a:latin typeface="Hoefler Text" pitchFamily="-84" charset="0"/>
        <a:ea typeface="ヒラギノ明朝 ProN W3" pitchFamily="-84" charset="-128"/>
        <a:cs typeface="+mn-cs"/>
        <a:sym typeface="Hoefler Text" pitchFamily="-84" charset="0"/>
      </a:defRPr>
    </a:lvl6pPr>
    <a:lvl7pPr marL="2743200" algn="l" defTabSz="914400" rtl="0" eaLnBrk="1" latinLnBrk="0" hangingPunct="1">
      <a:defRPr sz="2800" kern="1200">
        <a:solidFill>
          <a:srgbClr val="44422C"/>
        </a:solidFill>
        <a:effectLst>
          <a:outerShdw blurRad="38100" dist="38100" dir="2700000" algn="tl">
            <a:srgbClr val="000000">
              <a:alpha val="43137"/>
            </a:srgbClr>
          </a:outerShdw>
        </a:effectLst>
        <a:latin typeface="Hoefler Text" pitchFamily="-84" charset="0"/>
        <a:ea typeface="ヒラギノ明朝 ProN W3" pitchFamily="-84" charset="-128"/>
        <a:cs typeface="+mn-cs"/>
        <a:sym typeface="Hoefler Text" pitchFamily="-84" charset="0"/>
      </a:defRPr>
    </a:lvl7pPr>
    <a:lvl8pPr marL="3200400" algn="l" defTabSz="914400" rtl="0" eaLnBrk="1" latinLnBrk="0" hangingPunct="1">
      <a:defRPr sz="2800" kern="1200">
        <a:solidFill>
          <a:srgbClr val="44422C"/>
        </a:solidFill>
        <a:effectLst>
          <a:outerShdw blurRad="38100" dist="38100" dir="2700000" algn="tl">
            <a:srgbClr val="000000">
              <a:alpha val="43137"/>
            </a:srgbClr>
          </a:outerShdw>
        </a:effectLst>
        <a:latin typeface="Hoefler Text" pitchFamily="-84" charset="0"/>
        <a:ea typeface="ヒラギノ明朝 ProN W3" pitchFamily="-84" charset="-128"/>
        <a:cs typeface="+mn-cs"/>
        <a:sym typeface="Hoefler Text" pitchFamily="-84" charset="0"/>
      </a:defRPr>
    </a:lvl8pPr>
    <a:lvl9pPr marL="3657600" algn="l" defTabSz="914400" rtl="0" eaLnBrk="1" latinLnBrk="0" hangingPunct="1">
      <a:defRPr sz="2800" kern="1200">
        <a:solidFill>
          <a:srgbClr val="44422C"/>
        </a:solidFill>
        <a:effectLst>
          <a:outerShdw blurRad="38100" dist="38100" dir="2700000" algn="tl">
            <a:srgbClr val="000000">
              <a:alpha val="43137"/>
            </a:srgbClr>
          </a:outerShdw>
        </a:effectLst>
        <a:latin typeface="Hoefler Text" pitchFamily="-84" charset="0"/>
        <a:ea typeface="ヒラギノ明朝 ProN W3" pitchFamily="-84" charset="-128"/>
        <a:cs typeface="+mn-cs"/>
        <a:sym typeface="Hoefler Text" pitchFamily="-8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C4"/>
    <a:srgbClr val="494949"/>
    <a:srgbClr val="175E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7066" autoAdjust="0"/>
    <p:restoredTop sz="94660"/>
  </p:normalViewPr>
  <p:slideViewPr>
    <p:cSldViewPr>
      <p:cViewPr varScale="1">
        <p:scale>
          <a:sx n="50" d="100"/>
          <a:sy n="50" d="100"/>
        </p:scale>
        <p:origin x="-1040" y="-104"/>
      </p:cViewPr>
      <p:guideLst>
        <p:guide orient="horz" pos="2400"/>
        <p:guide pos="3200"/>
      </p:guideLst>
    </p:cSldViewPr>
  </p:slideViewPr>
  <p:notesTextViewPr>
    <p:cViewPr>
      <p:scale>
        <a:sx n="100" d="100"/>
        <a:sy n="100" d="100"/>
      </p:scale>
      <p:origin x="0" y="0"/>
    </p:cViewPr>
  </p:notesTextViewPr>
  <p:sorterViewPr>
    <p:cViewPr>
      <p:scale>
        <a:sx n="42" d="100"/>
        <a:sy n="42" d="100"/>
      </p:scale>
      <p:origin x="0" y="833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Hoefler Text" charset="0"/>
                <a:ea typeface="ヒラギノ明朝 ProN W3" charset="-128"/>
                <a:cs typeface="+mn-cs"/>
                <a:sym typeface="Hoefler Text"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defRPr>
            </a:lvl1pPr>
          </a:lstStyle>
          <a:p>
            <a:fld id="{DDF3E61E-8EC9-44C0-AC35-3D9D5CC6386E}" type="datetimeFigureOut">
              <a:rPr lang="en-US"/>
              <a:pPr/>
              <a:t>10/28/13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Hoefler Text" charset="0"/>
                <a:ea typeface="ヒラギノ明朝 ProN W3" charset="-128"/>
                <a:cs typeface="+mn-cs"/>
                <a:sym typeface="Hoefler Text"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C0C0C0"/>
                  </a:outerShdw>
                </a:effectLst>
              </a:defRPr>
            </a:lvl1pPr>
          </a:lstStyle>
          <a:p>
            <a:fld id="{77B668EF-A60B-4D2C-AB62-72E5FDAC9393}" type="slidenum">
              <a:rPr lang="en-US"/>
              <a:pPr/>
              <a:t>‹#›</a:t>
            </a:fld>
            <a:endParaRPr lang="en-US"/>
          </a:p>
        </p:txBody>
      </p:sp>
    </p:spTree>
    <p:extLst>
      <p:ext uri="{BB962C8B-B14F-4D97-AF65-F5344CB8AC3E}">
        <p14:creationId xmlns:p14="http://schemas.microsoft.com/office/powerpoint/2010/main" val="2111480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Hoefler Text" charset="0"/>
                <a:ea typeface="ヒラギノ明朝 ProN W3" charset="0"/>
                <a:cs typeface="ヒラギノ明朝 ProN W3" charset="0"/>
                <a:sym typeface="Hoefler Text"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defRPr>
            </a:lvl1pPr>
          </a:lstStyle>
          <a:p>
            <a:fld id="{B4D488EB-4960-4D0F-A3C7-C34A1BF9A617}" type="datetimeFigureOut">
              <a:rPr lang="en-US"/>
              <a:pPr/>
              <a:t>10/28/13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atin typeface="Hoefler Text" charset="0"/>
                <a:ea typeface="ヒラギノ明朝 ProN W3" charset="0"/>
                <a:cs typeface="ヒラギノ明朝 ProN W3" charset="0"/>
                <a:sym typeface="Hoefler Text"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C0C0C0"/>
                  </a:outerShdw>
                </a:effectLst>
              </a:defRPr>
            </a:lvl1pPr>
          </a:lstStyle>
          <a:p>
            <a:fld id="{41454B7D-DFCA-425A-9F19-48B1A8B98C08}" type="slidenum">
              <a:rPr lang="en-US"/>
              <a:pPr/>
              <a:t>‹#›</a:t>
            </a:fld>
            <a:endParaRPr lang="en-US"/>
          </a:p>
        </p:txBody>
      </p:sp>
    </p:spTree>
    <p:extLst>
      <p:ext uri="{BB962C8B-B14F-4D97-AF65-F5344CB8AC3E}">
        <p14:creationId xmlns:p14="http://schemas.microsoft.com/office/powerpoint/2010/main" val="247450463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84" charset="-128"/>
            </a:endParaRPr>
          </a:p>
        </p:txBody>
      </p:sp>
      <p:sp>
        <p:nvSpPr>
          <p:cNvPr id="16387"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E7423B4-5D4E-4612-9151-474B725576F5}" type="slidenum">
              <a:rPr lang="en-US">
                <a:solidFill>
                  <a:schemeClr val="tx1"/>
                </a:solidFill>
                <a:latin typeface="Calibri" pitchFamily="34" charset="0"/>
                <a:ea typeface="ＭＳ Ｐゴシック" pitchFamily="-84" charset="-128"/>
              </a:rPr>
              <a:pPr/>
              <a:t>69</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84" charset="-128"/>
            </a:endParaRPr>
          </a:p>
        </p:txBody>
      </p:sp>
      <p:sp>
        <p:nvSpPr>
          <p:cNvPr id="3277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1630B6D-A44C-4B76-B636-6FA41E224F94}" type="slidenum">
              <a:rPr lang="en-US">
                <a:solidFill>
                  <a:schemeClr val="tx1"/>
                </a:solidFill>
                <a:latin typeface="Calibri" pitchFamily="34" charset="0"/>
                <a:ea typeface="ＭＳ Ｐゴシック" pitchFamily="-84" charset="-128"/>
              </a:rPr>
              <a:pPr/>
              <a:t>78</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84" charset="-128"/>
            </a:endParaRPr>
          </a:p>
        </p:txBody>
      </p:sp>
      <p:sp>
        <p:nvSpPr>
          <p:cNvPr id="3277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1630B6D-A44C-4B76-B636-6FA41E224F94}" type="slidenum">
              <a:rPr lang="en-US">
                <a:solidFill>
                  <a:schemeClr val="tx1"/>
                </a:solidFill>
                <a:latin typeface="Calibri" pitchFamily="34" charset="0"/>
                <a:ea typeface="ＭＳ Ｐゴシック" pitchFamily="-84" charset="-128"/>
              </a:rPr>
              <a:pPr/>
              <a:t>79</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84" charset="-128"/>
              </a:rPr>
              <a:t>understand the customer</a:t>
            </a:r>
            <a:r>
              <a:rPr lang="en-US" altLang="en-US" smtClean="0">
                <a:ea typeface="ＭＳ Ｐゴシック" pitchFamily="-84" charset="-128"/>
              </a:rPr>
              <a:t>’</a:t>
            </a:r>
            <a:r>
              <a:rPr lang="en-US" smtClean="0">
                <a:ea typeface="ＭＳ Ｐゴシック" pitchFamily="-84" charset="-128"/>
              </a:rPr>
              <a:t>s experience so that you can influence the customer</a:t>
            </a:r>
            <a:r>
              <a:rPr lang="en-US" altLang="en-US" smtClean="0">
                <a:ea typeface="ＭＳ Ｐゴシック" pitchFamily="-84" charset="-128"/>
              </a:rPr>
              <a:t>’</a:t>
            </a:r>
            <a:r>
              <a:rPr lang="en-US" smtClean="0">
                <a:ea typeface="ＭＳ Ｐゴシック" pitchFamily="-84" charset="-128"/>
              </a:rPr>
              <a:t>s behavior </a:t>
            </a:r>
          </a:p>
          <a:p>
            <a:pPr eaLnBrk="1" hangingPunct="1">
              <a:spcBef>
                <a:spcPct val="0"/>
              </a:spcBef>
            </a:pPr>
            <a:endParaRPr lang="en-US" i="1" smtClean="0">
              <a:ea typeface="ＭＳ Ｐゴシック" pitchFamily="-84" charset="-128"/>
            </a:endParaRPr>
          </a:p>
          <a:p>
            <a:pPr eaLnBrk="1" hangingPunct="1">
              <a:spcBef>
                <a:spcPct val="0"/>
              </a:spcBef>
            </a:pPr>
            <a:r>
              <a:rPr lang="en-US" i="1" smtClean="0">
                <a:ea typeface="ＭＳ Ｐゴシック" pitchFamily="-84" charset="-128"/>
              </a:rPr>
              <a:t>Experience</a:t>
            </a:r>
            <a:r>
              <a:rPr lang="en-US" smtClean="0">
                <a:ea typeface="ＭＳ Ｐゴシック" pitchFamily="-84" charset="-128"/>
              </a:rPr>
              <a:t>, </a:t>
            </a:r>
            <a:r>
              <a:rPr lang="en-US" i="1" smtClean="0">
                <a:ea typeface="ＭＳ Ｐゴシック" pitchFamily="-84" charset="-128"/>
              </a:rPr>
              <a:t>behavior</a:t>
            </a:r>
            <a:r>
              <a:rPr lang="en-US" smtClean="0">
                <a:ea typeface="ＭＳ Ｐゴシック" pitchFamily="-84" charset="-128"/>
              </a:rPr>
              <a:t> and </a:t>
            </a:r>
            <a:r>
              <a:rPr lang="en-US" i="1" smtClean="0">
                <a:ea typeface="ＭＳ Ｐゴシック" pitchFamily="-84" charset="-128"/>
              </a:rPr>
              <a:t>outcomes</a:t>
            </a:r>
            <a:r>
              <a:rPr lang="en-US" smtClean="0">
                <a:ea typeface="ＭＳ Ｐゴシック" pitchFamily="-84" charset="-128"/>
              </a:rPr>
              <a:t> are more complex concepts that tend to encompass more than just what occurs in your website, but why it occurs and whether it has value. However, you can implement web analytics with whatever level of sophistication you desire or can afford and it will provide value or some level of understanding for your business. </a:t>
            </a:r>
          </a:p>
        </p:txBody>
      </p:sp>
      <p:sp>
        <p:nvSpPr>
          <p:cNvPr id="13315"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DC4AF00-86E1-4DEF-B357-F0779405FFBB}" type="slidenum">
              <a:rPr lang="en-US">
                <a:solidFill>
                  <a:schemeClr val="tx1"/>
                </a:solidFill>
                <a:latin typeface="Calibri" pitchFamily="34" charset="0"/>
                <a:ea typeface="ＭＳ Ｐゴシック" pitchFamily="-84" charset="-128"/>
              </a:rPr>
              <a:pPr/>
              <a:t>83</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84" charset="-128"/>
              </a:rPr>
              <a:t>There are dozens of analytic software solutions available today and the cost for a solution ranges from free to 6 and 7 figure prices. </a:t>
            </a:r>
          </a:p>
        </p:txBody>
      </p:sp>
      <p:sp>
        <p:nvSpPr>
          <p:cNvPr id="14339"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3105E72-C502-4E2E-BF1C-65F3691C6329}" type="slidenum">
              <a:rPr lang="en-US">
                <a:solidFill>
                  <a:schemeClr val="tx1"/>
                </a:solidFill>
                <a:latin typeface="Calibri" pitchFamily="34" charset="0"/>
                <a:ea typeface="ＭＳ Ｐゴシック" pitchFamily="-84" charset="-128"/>
              </a:rPr>
              <a:pPr/>
              <a:t>84</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454B7D-DFCA-425A-9F19-48B1A8B98C08}" type="slidenum">
              <a:rPr lang="en-US" smtClean="0"/>
              <a:pPr/>
              <a:t>91</a:t>
            </a:fld>
            <a:endParaRPr lang="en-US"/>
          </a:p>
        </p:txBody>
      </p:sp>
    </p:spTree>
    <p:extLst>
      <p:ext uri="{BB962C8B-B14F-4D97-AF65-F5344CB8AC3E}">
        <p14:creationId xmlns:p14="http://schemas.microsoft.com/office/powerpoint/2010/main" val="234289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84" charset="-128"/>
            </a:endParaRPr>
          </a:p>
        </p:txBody>
      </p:sp>
      <p:sp>
        <p:nvSpPr>
          <p:cNvPr id="18435"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2F02725-3C62-4D41-B79A-3441A1407CB0}" type="slidenum">
              <a:rPr lang="en-US">
                <a:solidFill>
                  <a:schemeClr val="tx1"/>
                </a:solidFill>
                <a:latin typeface="Calibri" pitchFamily="34" charset="0"/>
                <a:ea typeface="ＭＳ Ｐゴシック" pitchFamily="-84" charset="-128"/>
              </a:rPr>
              <a:pPr/>
              <a:t>70</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84" charset="-128"/>
            </a:endParaRPr>
          </a:p>
        </p:txBody>
      </p:sp>
      <p:sp>
        <p:nvSpPr>
          <p:cNvPr id="20483"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A34FE55-4C00-4E92-AFF3-5662B1C0C7AB}" type="slidenum">
              <a:rPr lang="en-US">
                <a:solidFill>
                  <a:schemeClr val="tx1"/>
                </a:solidFill>
                <a:latin typeface="Calibri" pitchFamily="34" charset="0"/>
                <a:ea typeface="ＭＳ Ｐゴシック" pitchFamily="-84" charset="-128"/>
              </a:rPr>
              <a:pPr/>
              <a:t>71</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84" charset="-128"/>
            </a:endParaRPr>
          </a:p>
        </p:txBody>
      </p:sp>
      <p:sp>
        <p:nvSpPr>
          <p:cNvPr id="2253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A0F1862-DC20-4BC5-BBA2-11B822391993}" type="slidenum">
              <a:rPr lang="en-US">
                <a:solidFill>
                  <a:schemeClr val="tx1"/>
                </a:solidFill>
                <a:latin typeface="Calibri" pitchFamily="34" charset="0"/>
                <a:ea typeface="ＭＳ Ｐゴシック" pitchFamily="-84" charset="-128"/>
              </a:rPr>
              <a:pPr/>
              <a:t>72</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84" charset="-128"/>
            </a:endParaRPr>
          </a:p>
        </p:txBody>
      </p:sp>
      <p:sp>
        <p:nvSpPr>
          <p:cNvPr id="26627"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79D6BC5-BBDE-4D76-8B76-3F230AB5DBDC}" type="slidenum">
              <a:rPr lang="en-US">
                <a:solidFill>
                  <a:schemeClr val="tx1"/>
                </a:solidFill>
                <a:latin typeface="Calibri" pitchFamily="34" charset="0"/>
                <a:ea typeface="ＭＳ Ｐゴシック" pitchFamily="-84" charset="-128"/>
              </a:rPr>
              <a:pPr/>
              <a:t>73</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84" charset="-128"/>
            </a:endParaRPr>
          </a:p>
        </p:txBody>
      </p:sp>
      <p:sp>
        <p:nvSpPr>
          <p:cNvPr id="28675"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7738E55-FB0A-4757-AB01-3AEAF11AECE3}" type="slidenum">
              <a:rPr lang="en-US">
                <a:solidFill>
                  <a:schemeClr val="tx1"/>
                </a:solidFill>
                <a:latin typeface="Calibri" pitchFamily="34" charset="0"/>
                <a:ea typeface="ＭＳ Ｐゴシック" pitchFamily="-84" charset="-128"/>
              </a:rPr>
              <a:pPr/>
              <a:t>74</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84" charset="-128"/>
            </a:endParaRPr>
          </a:p>
        </p:txBody>
      </p:sp>
      <p:sp>
        <p:nvSpPr>
          <p:cNvPr id="30723"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BFDEAB-58F3-481F-8D8A-EEE368E2C6D3}" type="slidenum">
              <a:rPr lang="en-US">
                <a:solidFill>
                  <a:schemeClr val="tx1"/>
                </a:solidFill>
                <a:latin typeface="Calibri" pitchFamily="34" charset="0"/>
                <a:ea typeface="ＭＳ Ｐゴシック" pitchFamily="-84" charset="-128"/>
              </a:rPr>
              <a:pPr/>
              <a:t>75</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84" charset="-128"/>
            </a:endParaRPr>
          </a:p>
        </p:txBody>
      </p:sp>
      <p:sp>
        <p:nvSpPr>
          <p:cNvPr id="3277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1630B6D-A44C-4B76-B636-6FA41E224F94}" type="slidenum">
              <a:rPr lang="en-US">
                <a:solidFill>
                  <a:schemeClr val="tx1"/>
                </a:solidFill>
                <a:latin typeface="Calibri" pitchFamily="34" charset="0"/>
                <a:ea typeface="ＭＳ Ｐゴシック" pitchFamily="-84" charset="-128"/>
              </a:rPr>
              <a:pPr/>
              <a:t>76</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84" charset="-128"/>
            </a:endParaRPr>
          </a:p>
        </p:txBody>
      </p:sp>
      <p:sp>
        <p:nvSpPr>
          <p:cNvPr id="32771"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1630B6D-A44C-4B76-B636-6FA41E224F94}" type="slidenum">
              <a:rPr lang="en-US">
                <a:solidFill>
                  <a:schemeClr val="tx1"/>
                </a:solidFill>
                <a:latin typeface="Calibri" pitchFamily="34" charset="0"/>
                <a:ea typeface="ＭＳ Ｐゴシック" pitchFamily="-84" charset="-128"/>
              </a:rPr>
              <a:pPr/>
              <a:t>77</a:t>
            </a:fld>
            <a:endParaRPr lang="en-US">
              <a:solidFill>
                <a:schemeClr val="tx1"/>
              </a:solidFill>
              <a:latin typeface="Calibri" pitchFamily="34" charset="0"/>
              <a:ea typeface="ＭＳ Ｐゴシック" pitchFamily="-8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4.xml"/><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4.xml"/><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41"/>
            <a:ext cx="8636000" cy="163336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90" indent="0" algn="ctr">
              <a:buNone/>
              <a:defRPr>
                <a:solidFill>
                  <a:schemeClr val="tx1">
                    <a:tint val="75000"/>
                  </a:schemeClr>
                </a:solidFill>
              </a:defRPr>
            </a:lvl2pPr>
            <a:lvl3pPr marL="1015980" indent="0" algn="ctr">
              <a:buNone/>
              <a:defRPr>
                <a:solidFill>
                  <a:schemeClr val="tx1">
                    <a:tint val="75000"/>
                  </a:schemeClr>
                </a:solidFill>
              </a:defRPr>
            </a:lvl3pPr>
            <a:lvl4pPr marL="1523970" indent="0" algn="ctr">
              <a:buNone/>
              <a:defRPr>
                <a:solidFill>
                  <a:schemeClr val="tx1">
                    <a:tint val="75000"/>
                  </a:schemeClr>
                </a:solidFill>
              </a:defRPr>
            </a:lvl4pPr>
            <a:lvl5pPr marL="2031960" indent="0" algn="ctr">
              <a:buNone/>
              <a:defRPr>
                <a:solidFill>
                  <a:schemeClr val="tx1">
                    <a:tint val="75000"/>
                  </a:schemeClr>
                </a:solidFill>
              </a:defRPr>
            </a:lvl5pPr>
            <a:lvl6pPr marL="2539950" indent="0" algn="ctr">
              <a:buNone/>
              <a:defRPr>
                <a:solidFill>
                  <a:schemeClr val="tx1">
                    <a:tint val="75000"/>
                  </a:schemeClr>
                </a:solidFill>
              </a:defRPr>
            </a:lvl6pPr>
            <a:lvl7pPr marL="3047940" indent="0" algn="ctr">
              <a:buNone/>
              <a:defRPr>
                <a:solidFill>
                  <a:schemeClr val="tx1">
                    <a:tint val="75000"/>
                  </a:schemeClr>
                </a:solidFill>
              </a:defRPr>
            </a:lvl7pPr>
            <a:lvl8pPr marL="3555929" indent="0" algn="ctr">
              <a:buNone/>
              <a:defRPr>
                <a:solidFill>
                  <a:schemeClr val="tx1">
                    <a:tint val="75000"/>
                  </a:schemeClr>
                </a:solidFill>
              </a:defRPr>
            </a:lvl8pPr>
            <a:lvl9pPr marL="40639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264890B-2B10-49D3-85BA-CA8C267A4C73}" type="datetimeFigureOut">
              <a:rPr lang="en-US"/>
              <a:pPr/>
              <a:t>10/28/13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8E58C48-EED2-4B8D-AB8A-720090728BE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DA9BF60-FA8B-442A-90CD-1292783294FF}" type="datetimeFigureOut">
              <a:rPr lang="en-US"/>
              <a:pPr/>
              <a:t>10/28/13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38AA429-6C98-4E85-87C4-FE7A335A932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84444" y="338668"/>
            <a:ext cx="2540000" cy="722488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4444" y="338668"/>
            <a:ext cx="7450667" cy="72248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C6133C2-1EDF-4E9F-9127-A8C49118E525}" type="datetimeFigureOut">
              <a:rPr lang="en-US"/>
              <a:pPr/>
              <a:t>10/28/13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A339F78-0DCB-44FB-A89E-8A00FB6F8A1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Rectangle 1"/>
          <p:cNvSpPr>
            <a:spLocks/>
          </p:cNvSpPr>
          <p:nvPr userDrawn="1"/>
        </p:nvSpPr>
        <p:spPr bwMode="auto">
          <a:xfrm>
            <a:off x="0" y="4191000"/>
            <a:ext cx="10160000" cy="3429000"/>
          </a:xfrm>
          <a:prstGeom prst="rect">
            <a:avLst/>
          </a:prstGeom>
          <a:gradFill rotWithShape="0">
            <a:gsLst>
              <a:gs pos="0">
                <a:srgbClr val="009FC4"/>
              </a:gs>
              <a:gs pos="100000">
                <a:srgbClr val="175E95"/>
              </a:gs>
            </a:gsLst>
            <a:lin ang="5400000" scaled="1"/>
          </a:gra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5" name="Rectangle 4">
            <a:hlinkClick r:id="rId2" action="ppaction://hlinksldjump"/>
          </p:cNvPr>
          <p:cNvSpPr>
            <a:spLocks/>
          </p:cNvSpPr>
          <p:nvPr userDrawn="1"/>
        </p:nvSpPr>
        <p:spPr bwMode="auto">
          <a:xfrm>
            <a:off x="163513" y="7210425"/>
            <a:ext cx="207962" cy="136525"/>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6" name="Rectangle 5">
            <a:hlinkClick r:id="rId2" action="ppaction://hlinksldjump"/>
          </p:cNvPr>
          <p:cNvSpPr>
            <a:spLocks/>
          </p:cNvSpPr>
          <p:nvPr userDrawn="1"/>
        </p:nvSpPr>
        <p:spPr bwMode="auto">
          <a:xfrm>
            <a:off x="382588" y="7210425"/>
            <a:ext cx="209550" cy="136525"/>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7" name="Rectangle 6">
            <a:hlinkClick r:id="rId2" action="ppaction://hlinksldjump"/>
          </p:cNvPr>
          <p:cNvSpPr>
            <a:spLocks/>
          </p:cNvSpPr>
          <p:nvPr userDrawn="1"/>
        </p:nvSpPr>
        <p:spPr bwMode="auto">
          <a:xfrm>
            <a:off x="603250" y="7210425"/>
            <a:ext cx="209550" cy="136525"/>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8" name="Rectangle 7">
            <a:hlinkClick r:id="rId2" action="ppaction://hlinksldjump"/>
          </p:cNvPr>
          <p:cNvSpPr>
            <a:spLocks/>
          </p:cNvSpPr>
          <p:nvPr userDrawn="1"/>
        </p:nvSpPr>
        <p:spPr bwMode="auto">
          <a:xfrm>
            <a:off x="163513" y="7358063"/>
            <a:ext cx="207962" cy="134937"/>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9" name="Rectangle 8">
            <a:hlinkClick r:id="rId2" action="ppaction://hlinksldjump"/>
          </p:cNvPr>
          <p:cNvSpPr>
            <a:spLocks/>
          </p:cNvSpPr>
          <p:nvPr userDrawn="1"/>
        </p:nvSpPr>
        <p:spPr bwMode="auto">
          <a:xfrm>
            <a:off x="382588" y="7358063"/>
            <a:ext cx="209550" cy="134937"/>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10" name="Rectangle 9">
            <a:hlinkClick r:id="rId2" action="ppaction://hlinksldjump"/>
          </p:cNvPr>
          <p:cNvSpPr>
            <a:spLocks/>
          </p:cNvSpPr>
          <p:nvPr userDrawn="1"/>
        </p:nvSpPr>
        <p:spPr bwMode="auto">
          <a:xfrm>
            <a:off x="603250" y="7358063"/>
            <a:ext cx="209550" cy="134937"/>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11" name="Rectangle 10">
            <a:hlinkClick r:id="rId2" action="ppaction://hlinksldjump"/>
          </p:cNvPr>
          <p:cNvSpPr>
            <a:spLocks/>
          </p:cNvSpPr>
          <p:nvPr userDrawn="1"/>
        </p:nvSpPr>
        <p:spPr bwMode="auto">
          <a:xfrm>
            <a:off x="163513" y="7061200"/>
            <a:ext cx="207962" cy="134938"/>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12" name="Rectangle 11">
            <a:hlinkClick r:id="rId2" action="ppaction://hlinksldjump"/>
          </p:cNvPr>
          <p:cNvSpPr>
            <a:spLocks/>
          </p:cNvSpPr>
          <p:nvPr userDrawn="1"/>
        </p:nvSpPr>
        <p:spPr bwMode="auto">
          <a:xfrm>
            <a:off x="382588" y="7061200"/>
            <a:ext cx="209550" cy="134938"/>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13" name="Rectangle 12">
            <a:hlinkClick r:id="rId2" action="ppaction://hlinksldjump"/>
          </p:cNvPr>
          <p:cNvSpPr>
            <a:spLocks/>
          </p:cNvSpPr>
          <p:nvPr userDrawn="1"/>
        </p:nvSpPr>
        <p:spPr bwMode="auto">
          <a:xfrm>
            <a:off x="603250" y="7061200"/>
            <a:ext cx="209550" cy="134938"/>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pic>
        <p:nvPicPr>
          <p:cNvPr id="14" name="Picture 16"/>
          <p:cNvPicPr>
            <a:picLocks noChangeAspect="1" noChangeArrowheads="1"/>
          </p:cNvPicPr>
          <p:nvPr userDrawn="1"/>
        </p:nvPicPr>
        <p:blipFill>
          <a:blip r:embed="rId3">
            <a:lum bright="50000" contrast="-40000"/>
          </a:blip>
          <a:srcRect/>
          <a:stretch>
            <a:fillRect/>
          </a:stretch>
        </p:blipFill>
        <p:spPr bwMode="auto">
          <a:xfrm>
            <a:off x="8750300" y="7115175"/>
            <a:ext cx="1206500" cy="309563"/>
          </a:xfrm>
          <a:prstGeom prst="rect">
            <a:avLst/>
          </a:prstGeom>
          <a:noFill/>
          <a:ln w="12700">
            <a:noFill/>
            <a:miter lim="800000"/>
            <a:headEnd/>
            <a:tailEnd/>
          </a:ln>
        </p:spPr>
      </p:pic>
      <p:sp>
        <p:nvSpPr>
          <p:cNvPr id="3" name="Text Placeholder 2"/>
          <p:cNvSpPr>
            <a:spLocks noGrp="1"/>
          </p:cNvSpPr>
          <p:nvPr>
            <p:ph type="body" idx="1"/>
          </p:nvPr>
        </p:nvSpPr>
        <p:spPr>
          <a:xfrm>
            <a:off x="803275" y="838200"/>
            <a:ext cx="3362325" cy="2590800"/>
          </a:xfrm>
        </p:spPr>
        <p:txBody>
          <a:bodyPr anchor="ct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4" name="Rectangle 1"/>
          <p:cNvSpPr>
            <a:spLocks/>
          </p:cNvSpPr>
          <p:nvPr userDrawn="1"/>
        </p:nvSpPr>
        <p:spPr bwMode="auto">
          <a:xfrm>
            <a:off x="0" y="4191000"/>
            <a:ext cx="10160000" cy="3429000"/>
          </a:xfrm>
          <a:prstGeom prst="rect">
            <a:avLst/>
          </a:prstGeom>
          <a:gradFill rotWithShape="0">
            <a:gsLst>
              <a:gs pos="0">
                <a:srgbClr val="009FC4"/>
              </a:gs>
              <a:gs pos="100000">
                <a:srgbClr val="175E95"/>
              </a:gs>
            </a:gsLst>
            <a:lin ang="5400000" scaled="1"/>
          </a:gra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5" name="Rectangle 4">
            <a:hlinkClick r:id="rId2" action="ppaction://hlinksldjump"/>
          </p:cNvPr>
          <p:cNvSpPr>
            <a:spLocks/>
          </p:cNvSpPr>
          <p:nvPr userDrawn="1"/>
        </p:nvSpPr>
        <p:spPr bwMode="auto">
          <a:xfrm>
            <a:off x="163513" y="7210425"/>
            <a:ext cx="207962" cy="136525"/>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6" name="Rectangle 5">
            <a:hlinkClick r:id="rId2" action="ppaction://hlinksldjump"/>
          </p:cNvPr>
          <p:cNvSpPr>
            <a:spLocks/>
          </p:cNvSpPr>
          <p:nvPr userDrawn="1"/>
        </p:nvSpPr>
        <p:spPr bwMode="auto">
          <a:xfrm>
            <a:off x="382588" y="7210425"/>
            <a:ext cx="209550" cy="136525"/>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7" name="Rectangle 6">
            <a:hlinkClick r:id="rId2" action="ppaction://hlinksldjump"/>
          </p:cNvPr>
          <p:cNvSpPr>
            <a:spLocks/>
          </p:cNvSpPr>
          <p:nvPr userDrawn="1"/>
        </p:nvSpPr>
        <p:spPr bwMode="auto">
          <a:xfrm>
            <a:off x="603250" y="7210425"/>
            <a:ext cx="209550" cy="136525"/>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8" name="Rectangle 7">
            <a:hlinkClick r:id="rId2" action="ppaction://hlinksldjump"/>
          </p:cNvPr>
          <p:cNvSpPr>
            <a:spLocks/>
          </p:cNvSpPr>
          <p:nvPr userDrawn="1"/>
        </p:nvSpPr>
        <p:spPr bwMode="auto">
          <a:xfrm>
            <a:off x="163513" y="7358063"/>
            <a:ext cx="207962" cy="134937"/>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9" name="Rectangle 8">
            <a:hlinkClick r:id="rId2" action="ppaction://hlinksldjump"/>
          </p:cNvPr>
          <p:cNvSpPr>
            <a:spLocks/>
          </p:cNvSpPr>
          <p:nvPr userDrawn="1"/>
        </p:nvSpPr>
        <p:spPr bwMode="auto">
          <a:xfrm>
            <a:off x="382588" y="7358063"/>
            <a:ext cx="209550" cy="134937"/>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10" name="Rectangle 9">
            <a:hlinkClick r:id="rId2" action="ppaction://hlinksldjump"/>
          </p:cNvPr>
          <p:cNvSpPr>
            <a:spLocks/>
          </p:cNvSpPr>
          <p:nvPr userDrawn="1"/>
        </p:nvSpPr>
        <p:spPr bwMode="auto">
          <a:xfrm>
            <a:off x="603250" y="7358063"/>
            <a:ext cx="209550" cy="134937"/>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11" name="Rectangle 10">
            <a:hlinkClick r:id="rId2" action="ppaction://hlinksldjump"/>
          </p:cNvPr>
          <p:cNvSpPr>
            <a:spLocks/>
          </p:cNvSpPr>
          <p:nvPr userDrawn="1"/>
        </p:nvSpPr>
        <p:spPr bwMode="auto">
          <a:xfrm>
            <a:off x="163513" y="7061200"/>
            <a:ext cx="207962" cy="134938"/>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12" name="Rectangle 11">
            <a:hlinkClick r:id="rId2" action="ppaction://hlinksldjump"/>
          </p:cNvPr>
          <p:cNvSpPr>
            <a:spLocks/>
          </p:cNvSpPr>
          <p:nvPr userDrawn="1"/>
        </p:nvSpPr>
        <p:spPr bwMode="auto">
          <a:xfrm>
            <a:off x="382588" y="7061200"/>
            <a:ext cx="209550" cy="134938"/>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sp>
        <p:nvSpPr>
          <p:cNvPr id="13" name="Rectangle 12">
            <a:hlinkClick r:id="rId2" action="ppaction://hlinksldjump"/>
          </p:cNvPr>
          <p:cNvSpPr>
            <a:spLocks/>
          </p:cNvSpPr>
          <p:nvPr userDrawn="1"/>
        </p:nvSpPr>
        <p:spPr bwMode="auto">
          <a:xfrm>
            <a:off x="603250" y="7061200"/>
            <a:ext cx="209550" cy="134938"/>
          </a:xfrm>
          <a:prstGeom prst="rect">
            <a:avLst/>
          </a:prstGeom>
          <a:solidFill>
            <a:schemeClr val="accent1"/>
          </a:solidFill>
          <a:ln w="25400" cap="flat">
            <a:noFill/>
            <a:miter lim="800000"/>
            <a:headEnd type="none" w="med" len="med"/>
            <a:tailEnd type="none" w="med" len="med"/>
          </a:ln>
        </p:spPr>
        <p:txBody>
          <a:bodyPr lIns="0" tIns="0" rIns="0" bIns="0"/>
          <a:lstStyle/>
          <a:p>
            <a:pPr>
              <a:defRPr/>
            </a:pPr>
            <a:endParaRPr lang="en-US" dirty="0">
              <a:latin typeface="Hoefler Text" charset="0"/>
              <a:ea typeface="ヒラギノ明朝 ProN W3" charset="-128"/>
              <a:cs typeface="ヒラギノ明朝 ProN W3" charset="-128"/>
              <a:sym typeface="Hoefler Text" charset="0"/>
            </a:endParaRPr>
          </a:p>
        </p:txBody>
      </p:sp>
      <p:pic>
        <p:nvPicPr>
          <p:cNvPr id="14" name="Picture 16"/>
          <p:cNvPicPr>
            <a:picLocks noChangeAspect="1" noChangeArrowheads="1"/>
          </p:cNvPicPr>
          <p:nvPr userDrawn="1"/>
        </p:nvPicPr>
        <p:blipFill>
          <a:blip r:embed="rId3">
            <a:lum bright="50000" contrast="-40000"/>
          </a:blip>
          <a:srcRect/>
          <a:stretch>
            <a:fillRect/>
          </a:stretch>
        </p:blipFill>
        <p:spPr bwMode="auto">
          <a:xfrm>
            <a:off x="8750300" y="7115175"/>
            <a:ext cx="1206500" cy="309563"/>
          </a:xfrm>
          <a:prstGeom prst="rect">
            <a:avLst/>
          </a:prstGeom>
          <a:noFill/>
          <a:ln w="12700">
            <a:noFill/>
            <a:miter lim="800000"/>
            <a:headEnd/>
            <a:tailEnd/>
          </a:ln>
        </p:spPr>
      </p:pic>
      <p:sp>
        <p:nvSpPr>
          <p:cNvPr id="3" name="Text Placeholder 2"/>
          <p:cNvSpPr>
            <a:spLocks noGrp="1"/>
          </p:cNvSpPr>
          <p:nvPr>
            <p:ph type="body" idx="1"/>
          </p:nvPr>
        </p:nvSpPr>
        <p:spPr>
          <a:xfrm>
            <a:off x="803275" y="838200"/>
            <a:ext cx="3362325" cy="2590800"/>
          </a:xfrm>
        </p:spPr>
        <p:txBody>
          <a:bodyPr anchor="ct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srcRect/>
          <a:stretch>
            <a:fillRect/>
          </a:stretch>
        </p:blipFill>
        <p:spPr bwMode="auto">
          <a:xfrm>
            <a:off x="920750" y="2127250"/>
            <a:ext cx="8316913" cy="2235200"/>
          </a:xfrm>
          <a:prstGeom prst="rect">
            <a:avLst/>
          </a:prstGeom>
          <a:noFill/>
          <a:ln w="12700">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7E7BACF-2162-4EA9-A8F2-D3BE273671A3}" type="datetimeFigureOut">
              <a:rPr lang="en-US"/>
              <a:pPr/>
              <a:t>10/28/13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06AE899-DF10-4101-9A9A-64C8A091E195}"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srcRect/>
          <a:stretch>
            <a:fillRect/>
          </a:stretch>
        </p:blipFill>
        <p:spPr bwMode="auto">
          <a:xfrm>
            <a:off x="920750" y="2127250"/>
            <a:ext cx="8316913" cy="2235200"/>
          </a:xfrm>
          <a:prstGeom prst="rect">
            <a:avLst/>
          </a:prstGeom>
          <a:noFill/>
          <a:ln w="12700">
            <a:noFill/>
            <a:miter lim="800000"/>
            <a:headEnd/>
            <a:tailEnd/>
          </a:ln>
        </p:spPr>
      </p:pic>
      <p:sp>
        <p:nvSpPr>
          <p:cNvPr id="3" name="Content Placeholder 2"/>
          <p:cNvSpPr>
            <a:spLocks noGrp="1"/>
          </p:cNvSpPr>
          <p:nvPr>
            <p:ph idx="1"/>
          </p:nvPr>
        </p:nvSpPr>
        <p:spPr>
          <a:xfrm>
            <a:off x="2794000" y="5562600"/>
            <a:ext cx="6781800" cy="1295400"/>
          </a:xfrm>
        </p:spPr>
        <p:txBody>
          <a:bodyPr/>
          <a:lstStyle>
            <a:lvl1pPr marL="0" indent="0">
              <a:buNone/>
              <a:defRPr sz="2400" i="1"/>
            </a:lvl1pPr>
            <a:lvl2pPr marL="457200" indent="0">
              <a:buNone/>
              <a:defRPr sz="2400" i="1"/>
            </a:lvl2pPr>
            <a:lvl3pPr marL="914400" indent="0">
              <a:buNone/>
              <a:defRPr sz="2400" i="1"/>
            </a:lvl3pPr>
            <a:lvl4pPr marL="1371600" indent="0">
              <a:buNone/>
              <a:defRPr sz="2400" i="1"/>
            </a:lvl4pPr>
            <a:lvl5pPr marL="1828800" indent="0">
              <a:buNone/>
              <a:defRPr sz="2400" i="1"/>
            </a:lvl5pPr>
          </a:lstStyle>
          <a:p>
            <a:pPr lvl="0"/>
            <a:r>
              <a:rPr lang="en-US" dirty="0" smtClean="0"/>
              <a:t>Click to edit Master text styles</a:t>
            </a:r>
            <a:endParaRPr lang="en-US" dirty="0"/>
          </a:p>
        </p:txBody>
      </p:sp>
      <p:sp>
        <p:nvSpPr>
          <p:cNvPr id="5" name="Title 4"/>
          <p:cNvSpPr>
            <a:spLocks noGrp="1"/>
          </p:cNvSpPr>
          <p:nvPr>
            <p:ph type="title"/>
          </p:nvPr>
        </p:nvSpPr>
        <p:spPr>
          <a:xfrm>
            <a:off x="2794000" y="4572000"/>
            <a:ext cx="6858000" cy="914400"/>
          </a:xfrm>
        </p:spPr>
        <p:txBody>
          <a:bodyPr/>
          <a:lstStyle>
            <a:lvl1pPr>
              <a:defRPr b="0" i="1"/>
            </a:lvl1pPr>
          </a:lstStyle>
          <a:p>
            <a:r>
              <a:rPr lang="en-US" dirty="0" smtClean="0"/>
              <a:t>Click to edit Master title style</a:t>
            </a:r>
            <a:endParaRPr lang="en-US" dirty="0"/>
          </a:p>
        </p:txBody>
      </p:sp>
    </p:spTree>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57"/>
            <a:ext cx="8636000" cy="1513417"/>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3229683"/>
            <a:ext cx="8636000" cy="1666874"/>
          </a:xfrm>
        </p:spPr>
        <p:txBody>
          <a:bodyPr anchor="b"/>
          <a:lstStyle>
            <a:lvl1pPr marL="0" indent="0">
              <a:buNone/>
              <a:defRPr sz="2200">
                <a:solidFill>
                  <a:schemeClr val="tx1">
                    <a:tint val="75000"/>
                  </a:schemeClr>
                </a:solidFill>
              </a:defRPr>
            </a:lvl1pPr>
            <a:lvl2pPr marL="507990" indent="0">
              <a:buNone/>
              <a:defRPr sz="2000">
                <a:solidFill>
                  <a:schemeClr val="tx1">
                    <a:tint val="75000"/>
                  </a:schemeClr>
                </a:solidFill>
              </a:defRPr>
            </a:lvl2pPr>
            <a:lvl3pPr marL="1015980" indent="0">
              <a:buNone/>
              <a:defRPr sz="1800">
                <a:solidFill>
                  <a:schemeClr val="tx1">
                    <a:tint val="75000"/>
                  </a:schemeClr>
                </a:solidFill>
              </a:defRPr>
            </a:lvl3pPr>
            <a:lvl4pPr marL="1523970" indent="0">
              <a:buNone/>
              <a:defRPr sz="1600">
                <a:solidFill>
                  <a:schemeClr val="tx1">
                    <a:tint val="75000"/>
                  </a:schemeClr>
                </a:solidFill>
              </a:defRPr>
            </a:lvl4pPr>
            <a:lvl5pPr marL="2031960" indent="0">
              <a:buNone/>
              <a:defRPr sz="1600">
                <a:solidFill>
                  <a:schemeClr val="tx1">
                    <a:tint val="75000"/>
                  </a:schemeClr>
                </a:solidFill>
              </a:defRPr>
            </a:lvl5pPr>
            <a:lvl6pPr marL="2539950" indent="0">
              <a:buNone/>
              <a:defRPr sz="1600">
                <a:solidFill>
                  <a:schemeClr val="tx1">
                    <a:tint val="75000"/>
                  </a:schemeClr>
                </a:solidFill>
              </a:defRPr>
            </a:lvl6pPr>
            <a:lvl7pPr marL="3047940" indent="0">
              <a:buNone/>
              <a:defRPr sz="1600">
                <a:solidFill>
                  <a:schemeClr val="tx1">
                    <a:tint val="75000"/>
                  </a:schemeClr>
                </a:solidFill>
              </a:defRPr>
            </a:lvl7pPr>
            <a:lvl8pPr marL="3555929" indent="0">
              <a:buNone/>
              <a:defRPr sz="1600">
                <a:solidFill>
                  <a:schemeClr val="tx1">
                    <a:tint val="75000"/>
                  </a:schemeClr>
                </a:solidFill>
              </a:defRPr>
            </a:lvl8pPr>
            <a:lvl9pPr marL="406391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CF8FD78-9FAC-45E1-AA6D-B55950F82A4C}" type="datetimeFigureOut">
              <a:rPr lang="en-US"/>
              <a:pPr/>
              <a:t>10/28/13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2118FE0-ACCC-4842-A528-56EFB13C9FAA}"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533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8000" y="838200"/>
            <a:ext cx="9144000" cy="711200"/>
          </a:xfrm>
        </p:spPr>
        <p:txBody>
          <a:bodyPr/>
          <a:lstStyle>
            <a:lvl1pPr marL="0" indent="0">
              <a:buNone/>
              <a:defRPr sz="2400" b="0" i="1">
                <a:solidFill>
                  <a:srgbClr val="009FC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422400" y="1676400"/>
            <a:ext cx="8229600" cy="51308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4446"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29111" y="1975556"/>
            <a:ext cx="4995333" cy="55880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20DE323C-F370-4160-AEAD-0B67DCA3BBF1}" type="datetimeFigureOut">
              <a:rPr lang="en-US"/>
              <a:pPr/>
              <a:t>10/28/13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0A1D95F-1B48-4554-A0D2-F5F508BCE75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5153"/>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5681"/>
            <a:ext cx="4489098" cy="710847"/>
          </a:xfrm>
        </p:spPr>
        <p:txBody>
          <a:bodyPr anchor="b"/>
          <a:lstStyle>
            <a:lvl1pPr marL="0" indent="0">
              <a:buNone/>
              <a:defRPr sz="2700" b="1"/>
            </a:lvl1pPr>
            <a:lvl2pPr marL="507990" indent="0">
              <a:buNone/>
              <a:defRPr sz="2200" b="1"/>
            </a:lvl2pPr>
            <a:lvl3pPr marL="1015980" indent="0">
              <a:buNone/>
              <a:defRPr sz="2000" b="1"/>
            </a:lvl3pPr>
            <a:lvl4pPr marL="1523970" indent="0">
              <a:buNone/>
              <a:defRPr sz="1800" b="1"/>
            </a:lvl4pPr>
            <a:lvl5pPr marL="2031960" indent="0">
              <a:buNone/>
              <a:defRPr sz="1800" b="1"/>
            </a:lvl5pPr>
            <a:lvl6pPr marL="2539950" indent="0">
              <a:buNone/>
              <a:defRPr sz="1800" b="1"/>
            </a:lvl6pPr>
            <a:lvl7pPr marL="3047940" indent="0">
              <a:buNone/>
              <a:defRPr sz="1800" b="1"/>
            </a:lvl7pPr>
            <a:lvl8pPr marL="3555929" indent="0">
              <a:buNone/>
              <a:defRPr sz="1800" b="1"/>
            </a:lvl8pPr>
            <a:lvl9pPr marL="406391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1" y="1705681"/>
            <a:ext cx="4490861" cy="710847"/>
          </a:xfrm>
        </p:spPr>
        <p:txBody>
          <a:bodyPr anchor="b"/>
          <a:lstStyle>
            <a:lvl1pPr marL="0" indent="0">
              <a:buNone/>
              <a:defRPr sz="2700" b="1"/>
            </a:lvl1pPr>
            <a:lvl2pPr marL="507990" indent="0">
              <a:buNone/>
              <a:defRPr sz="2200" b="1"/>
            </a:lvl2pPr>
            <a:lvl3pPr marL="1015980" indent="0">
              <a:buNone/>
              <a:defRPr sz="2000" b="1"/>
            </a:lvl3pPr>
            <a:lvl4pPr marL="1523970" indent="0">
              <a:buNone/>
              <a:defRPr sz="1800" b="1"/>
            </a:lvl4pPr>
            <a:lvl5pPr marL="2031960" indent="0">
              <a:buNone/>
              <a:defRPr sz="1800" b="1"/>
            </a:lvl5pPr>
            <a:lvl6pPr marL="2539950" indent="0">
              <a:buNone/>
              <a:defRPr sz="1800" b="1"/>
            </a:lvl6pPr>
            <a:lvl7pPr marL="3047940" indent="0">
              <a:buNone/>
              <a:defRPr sz="1800" b="1"/>
            </a:lvl7pPr>
            <a:lvl8pPr marL="3555929" indent="0">
              <a:buNone/>
              <a:defRPr sz="1800" b="1"/>
            </a:lvl8pPr>
            <a:lvl9pPr marL="406391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61141" y="2416528"/>
            <a:ext cx="4490861"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11EA41C-710B-4BB1-AABC-306AC7CA20EF}" type="datetimeFigureOut">
              <a:rPr lang="en-US"/>
              <a:pPr/>
              <a:t>10/28/13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BC6A84F-4541-4132-A651-DBE25938D4E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BEA8F63-DEED-465C-8E34-01B8B0767629}" type="datetimeFigureOut">
              <a:rPr lang="en-US"/>
              <a:pPr/>
              <a:t>10/28/13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83871D0-A9E6-4B09-9C31-A097C3ECC8F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C86853E-12BA-47C9-9648-167D12E94813}" type="datetimeFigureOut">
              <a:rPr lang="en-US"/>
              <a:pPr/>
              <a:t>10/28/13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CEB6143-3C10-4F24-8BB1-56294666B74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303390"/>
            <a:ext cx="3342570" cy="1291167"/>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72278" y="303391"/>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2" y="1594556"/>
            <a:ext cx="3342570" cy="5212292"/>
          </a:xfrm>
        </p:spPr>
        <p:txBody>
          <a:bodyPr/>
          <a:lstStyle>
            <a:lvl1pPr marL="0" indent="0">
              <a:buNone/>
              <a:defRPr sz="1600"/>
            </a:lvl1pPr>
            <a:lvl2pPr marL="507990" indent="0">
              <a:buNone/>
              <a:defRPr sz="1300"/>
            </a:lvl2pPr>
            <a:lvl3pPr marL="1015980" indent="0">
              <a:buNone/>
              <a:defRPr sz="1100"/>
            </a:lvl3pPr>
            <a:lvl4pPr marL="1523970" indent="0">
              <a:buNone/>
              <a:defRPr sz="1000"/>
            </a:lvl4pPr>
            <a:lvl5pPr marL="2031960" indent="0">
              <a:buNone/>
              <a:defRPr sz="1000"/>
            </a:lvl5pPr>
            <a:lvl6pPr marL="2539950" indent="0">
              <a:buNone/>
              <a:defRPr sz="1000"/>
            </a:lvl6pPr>
            <a:lvl7pPr marL="3047940" indent="0">
              <a:buNone/>
              <a:defRPr sz="1000"/>
            </a:lvl7pPr>
            <a:lvl8pPr marL="3555929" indent="0">
              <a:buNone/>
              <a:defRPr sz="1000"/>
            </a:lvl8pPr>
            <a:lvl9pPr marL="4063918"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F542E03-634F-4E23-B35F-2628968D4674}" type="datetimeFigureOut">
              <a:rPr lang="en-US"/>
              <a:pPr/>
              <a:t>10/28/13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A6E2257-BE78-400F-AB3B-68088FD388F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91431" y="680861"/>
            <a:ext cx="6096000" cy="4572000"/>
          </a:xfrm>
        </p:spPr>
        <p:txBody>
          <a:bodyPr rtlCol="0">
            <a:normAutofit/>
          </a:bodyPr>
          <a:lstStyle>
            <a:lvl1pPr marL="0" indent="0">
              <a:buNone/>
              <a:defRPr sz="3600"/>
            </a:lvl1pPr>
            <a:lvl2pPr marL="507990" indent="0">
              <a:buNone/>
              <a:defRPr sz="3100"/>
            </a:lvl2pPr>
            <a:lvl3pPr marL="1015980" indent="0">
              <a:buNone/>
              <a:defRPr sz="2700"/>
            </a:lvl3pPr>
            <a:lvl4pPr marL="1523970" indent="0">
              <a:buNone/>
              <a:defRPr sz="2200"/>
            </a:lvl4pPr>
            <a:lvl5pPr marL="2031960" indent="0">
              <a:buNone/>
              <a:defRPr sz="2200"/>
            </a:lvl5pPr>
            <a:lvl6pPr marL="2539950" indent="0">
              <a:buNone/>
              <a:defRPr sz="2200"/>
            </a:lvl6pPr>
            <a:lvl7pPr marL="3047940" indent="0">
              <a:buNone/>
              <a:defRPr sz="2200"/>
            </a:lvl7pPr>
            <a:lvl8pPr marL="3555929" indent="0">
              <a:buNone/>
              <a:defRPr sz="2200"/>
            </a:lvl8pPr>
            <a:lvl9pPr marL="4063918" indent="0">
              <a:buNone/>
              <a:defRPr sz="2200"/>
            </a:lvl9pPr>
          </a:lstStyle>
          <a:p>
            <a:pPr lvl="0"/>
            <a:endParaRPr lang="en-US" noProof="0" dirty="0" smtClean="0"/>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90" indent="0">
              <a:buNone/>
              <a:defRPr sz="1300"/>
            </a:lvl2pPr>
            <a:lvl3pPr marL="1015980" indent="0">
              <a:buNone/>
              <a:defRPr sz="1100"/>
            </a:lvl3pPr>
            <a:lvl4pPr marL="1523970" indent="0">
              <a:buNone/>
              <a:defRPr sz="1000"/>
            </a:lvl4pPr>
            <a:lvl5pPr marL="2031960" indent="0">
              <a:buNone/>
              <a:defRPr sz="1000"/>
            </a:lvl5pPr>
            <a:lvl6pPr marL="2539950" indent="0">
              <a:buNone/>
              <a:defRPr sz="1000"/>
            </a:lvl6pPr>
            <a:lvl7pPr marL="3047940" indent="0">
              <a:buNone/>
              <a:defRPr sz="1000"/>
            </a:lvl7pPr>
            <a:lvl8pPr marL="3555929" indent="0">
              <a:buNone/>
              <a:defRPr sz="1000"/>
            </a:lvl8pPr>
            <a:lvl9pPr marL="4063918"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6ED0AC0-0C91-4BB6-8C5E-F95A05D0166F}" type="datetimeFigureOut">
              <a:rPr lang="en-US"/>
              <a:pPr/>
              <a:t>10/28/13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4E15182-48DE-46F1-BA03-73B435B9D19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8000" y="304800"/>
            <a:ext cx="9144000"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08000" y="1778000"/>
            <a:ext cx="9144000" cy="50292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08000" y="7062788"/>
            <a:ext cx="2370138" cy="404812"/>
          </a:xfrm>
          <a:prstGeom prst="rect">
            <a:avLst/>
          </a:prstGeom>
        </p:spPr>
        <p:txBody>
          <a:bodyPr vert="horz" wrap="square" lIns="101598" tIns="50798" rIns="101598" bIns="50798" numCol="1" anchor="ctr" anchorCtr="0" compatLnSpc="1">
            <a:prstTxWarp prst="textNoShape">
              <a:avLst/>
            </a:prstTxWarp>
          </a:bodyPr>
          <a:lstStyle>
            <a:lvl1pPr algn="l">
              <a:defRPr sz="1300">
                <a:solidFill>
                  <a:srgbClr val="898989"/>
                </a:solidFill>
                <a:effectLst>
                  <a:outerShdw blurRad="38100" dist="38100" dir="2700000" algn="tl">
                    <a:srgbClr val="C0C0C0"/>
                  </a:outerShdw>
                </a:effectLst>
              </a:defRPr>
            </a:lvl1pPr>
          </a:lstStyle>
          <a:p>
            <a:fld id="{8A567449-B9F7-4C56-B601-4F5A2C572840}" type="datetimeFigureOut">
              <a:rPr lang="en-US"/>
              <a:pPr/>
              <a:t>10/28/13</a:t>
            </a:fld>
            <a:endParaRPr lang="en-US"/>
          </a:p>
        </p:txBody>
      </p:sp>
      <p:sp>
        <p:nvSpPr>
          <p:cNvPr id="5" name="Footer Placeholder 4"/>
          <p:cNvSpPr>
            <a:spLocks noGrp="1"/>
          </p:cNvSpPr>
          <p:nvPr>
            <p:ph type="ftr" sz="quarter" idx="3"/>
          </p:nvPr>
        </p:nvSpPr>
        <p:spPr>
          <a:xfrm>
            <a:off x="3471863" y="7062788"/>
            <a:ext cx="3216275" cy="404812"/>
          </a:xfrm>
          <a:prstGeom prst="rect">
            <a:avLst/>
          </a:prstGeom>
        </p:spPr>
        <p:txBody>
          <a:bodyPr vert="horz" lIns="101598" tIns="50798" rIns="101598" bIns="50798" rtlCol="0" anchor="ctr"/>
          <a:lstStyle>
            <a:lvl1pPr algn="ctr">
              <a:defRPr sz="1300">
                <a:solidFill>
                  <a:schemeClr val="tx1">
                    <a:tint val="75000"/>
                  </a:schemeClr>
                </a:solidFill>
                <a:latin typeface="Hoefler Text" charset="0"/>
                <a:ea typeface="ヒラギノ明朝 ProN W3" charset="-128"/>
                <a:cs typeface="+mn-cs"/>
                <a:sym typeface="Hoefler Text" charset="0"/>
              </a:defRPr>
            </a:lvl1pPr>
          </a:lstStyle>
          <a:p>
            <a:pPr>
              <a:defRPr/>
            </a:pPr>
            <a:endParaRPr lang="en-US"/>
          </a:p>
        </p:txBody>
      </p:sp>
      <p:sp>
        <p:nvSpPr>
          <p:cNvPr id="6" name="Slide Number Placeholder 5"/>
          <p:cNvSpPr>
            <a:spLocks noGrp="1"/>
          </p:cNvSpPr>
          <p:nvPr>
            <p:ph type="sldNum" sz="quarter" idx="4"/>
          </p:nvPr>
        </p:nvSpPr>
        <p:spPr>
          <a:xfrm>
            <a:off x="7281863" y="7062788"/>
            <a:ext cx="2370137" cy="404812"/>
          </a:xfrm>
          <a:prstGeom prst="rect">
            <a:avLst/>
          </a:prstGeom>
        </p:spPr>
        <p:txBody>
          <a:bodyPr vert="horz" wrap="square" lIns="101598" tIns="50798" rIns="101598" bIns="50798" numCol="1" anchor="ctr" anchorCtr="0" compatLnSpc="1">
            <a:prstTxWarp prst="textNoShape">
              <a:avLst/>
            </a:prstTxWarp>
          </a:bodyPr>
          <a:lstStyle>
            <a:lvl1pPr algn="r">
              <a:defRPr sz="1300">
                <a:solidFill>
                  <a:srgbClr val="898989"/>
                </a:solidFill>
                <a:effectLst>
                  <a:outerShdw blurRad="38100" dist="38100" dir="2700000" algn="tl">
                    <a:srgbClr val="C0C0C0"/>
                  </a:outerShdw>
                </a:effectLst>
              </a:defRPr>
            </a:lvl1pPr>
          </a:lstStyle>
          <a:p>
            <a:fld id="{6F5C7D9B-E144-4992-87FC-E817B2D5A43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81" r:id="rId1"/>
    <p:sldLayoutId id="214748419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2" r:id="rId12"/>
    <p:sldLayoutId id="2147484193" r:id="rId13"/>
    <p:sldLayoutId id="2147484194" r:id="rId14"/>
    <p:sldLayoutId id="2147484195" r:id="rId15"/>
    <p:sldLayoutId id="2147484196" r:id="rId16"/>
    <p:sldLayoutId id="2147484197" r:id="rId17"/>
    <p:sldLayoutId id="2147484198" r:id="rId18"/>
    <p:sldLayoutId id="2147484199" r:id="rId19"/>
    <p:sldLayoutId id="2147484200" r:id="rId20"/>
    <p:sldLayoutId id="2147484201" r:id="rId21"/>
    <p:sldLayoutId id="2147484202" r:id="rId22"/>
    <p:sldLayoutId id="2147484203" r:id="rId23"/>
    <p:sldLayoutId id="2147484204" r:id="rId24"/>
    <p:sldLayoutId id="2147484205" r:id="rId25"/>
    <p:sldLayoutId id="2147484206" r:id="rId26"/>
    <p:sldLayoutId id="2147484207" r:id="rId27"/>
    <p:sldLayoutId id="2147484208" r:id="rId28"/>
    <p:sldLayoutId id="2147484209" r:id="rId29"/>
    <p:sldLayoutId id="2147484210" r:id="rId30"/>
  </p:sldLayoutIdLst>
  <p:txStyles>
    <p:title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p:titleStyle>
    <p:bodyStyle>
      <a:lvl1pPr marL="379413" indent="-379413" algn="l" defTabSz="1014413" rtl="0" eaLnBrk="0" fontAlgn="base" hangingPunct="0">
        <a:spcBef>
          <a:spcPct val="20000"/>
        </a:spcBef>
        <a:spcAft>
          <a:spcPct val="0"/>
        </a:spcAft>
        <a:buFont typeface="Arial" pitchFamily="34" charset="0"/>
        <a:buChar char="•"/>
        <a:defRPr sz="3600" kern="1200">
          <a:solidFill>
            <a:schemeClr val="tx1"/>
          </a:solidFill>
          <a:latin typeface="+mn-lt"/>
          <a:ea typeface="ＭＳ Ｐゴシック" charset="0"/>
          <a:cs typeface="ＭＳ Ｐゴシック" charset="0"/>
        </a:defRPr>
      </a:lvl1pPr>
      <a:lvl2pPr marL="823913" indent="-315913" algn="l" defTabSz="1014413" rtl="0" eaLnBrk="0" fontAlgn="base" hangingPunct="0">
        <a:spcBef>
          <a:spcPct val="20000"/>
        </a:spcBef>
        <a:spcAft>
          <a:spcPct val="0"/>
        </a:spcAft>
        <a:buFont typeface="Arial" pitchFamily="34" charset="0"/>
        <a:buChar char="–"/>
        <a:defRPr sz="3100" kern="1200">
          <a:solidFill>
            <a:schemeClr val="tx1"/>
          </a:solidFill>
          <a:latin typeface="+mn-lt"/>
          <a:ea typeface="ＭＳ Ｐゴシック" charset="0"/>
          <a:cs typeface="+mn-cs"/>
        </a:defRPr>
      </a:lvl2pPr>
      <a:lvl3pPr marL="1268413" indent="-252413" algn="l" defTabSz="1014413" rtl="0" eaLnBrk="0" fontAlgn="base" hangingPunct="0">
        <a:spcBef>
          <a:spcPct val="20000"/>
        </a:spcBef>
        <a:spcAft>
          <a:spcPct val="0"/>
        </a:spcAft>
        <a:buFont typeface="Arial" pitchFamily="34" charset="0"/>
        <a:buChar char="•"/>
        <a:defRPr sz="2700" kern="1200">
          <a:solidFill>
            <a:schemeClr val="tx1"/>
          </a:solidFill>
          <a:latin typeface="+mn-lt"/>
          <a:ea typeface="ＭＳ Ｐゴシック" charset="0"/>
          <a:cs typeface="+mn-cs"/>
        </a:defRPr>
      </a:lvl3pPr>
      <a:lvl4pPr marL="1776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4pPr>
      <a:lvl5pPr marL="2284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5pPr>
      <a:lvl6pPr marL="279394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93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92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913"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980" rtl="0" eaLnBrk="1" latinLnBrk="0" hangingPunct="1">
        <a:defRPr sz="2000" kern="1200">
          <a:solidFill>
            <a:schemeClr val="tx1"/>
          </a:solidFill>
          <a:latin typeface="+mn-lt"/>
          <a:ea typeface="+mn-ea"/>
          <a:cs typeface="+mn-cs"/>
        </a:defRPr>
      </a:lvl1pPr>
      <a:lvl2pPr marL="507990" algn="l" defTabSz="1015980" rtl="0" eaLnBrk="1" latinLnBrk="0" hangingPunct="1">
        <a:defRPr sz="2000" kern="1200">
          <a:solidFill>
            <a:schemeClr val="tx1"/>
          </a:solidFill>
          <a:latin typeface="+mn-lt"/>
          <a:ea typeface="+mn-ea"/>
          <a:cs typeface="+mn-cs"/>
        </a:defRPr>
      </a:lvl2pPr>
      <a:lvl3pPr marL="1015980" algn="l" defTabSz="1015980" rtl="0" eaLnBrk="1" latinLnBrk="0" hangingPunct="1">
        <a:defRPr sz="2000" kern="1200">
          <a:solidFill>
            <a:schemeClr val="tx1"/>
          </a:solidFill>
          <a:latin typeface="+mn-lt"/>
          <a:ea typeface="+mn-ea"/>
          <a:cs typeface="+mn-cs"/>
        </a:defRPr>
      </a:lvl3pPr>
      <a:lvl4pPr marL="1523970" algn="l" defTabSz="1015980" rtl="0" eaLnBrk="1" latinLnBrk="0" hangingPunct="1">
        <a:defRPr sz="2000" kern="1200">
          <a:solidFill>
            <a:schemeClr val="tx1"/>
          </a:solidFill>
          <a:latin typeface="+mn-lt"/>
          <a:ea typeface="+mn-ea"/>
          <a:cs typeface="+mn-cs"/>
        </a:defRPr>
      </a:lvl4pPr>
      <a:lvl5pPr marL="2031960" algn="l" defTabSz="1015980" rtl="0" eaLnBrk="1" latinLnBrk="0" hangingPunct="1">
        <a:defRPr sz="2000" kern="1200">
          <a:solidFill>
            <a:schemeClr val="tx1"/>
          </a:solidFill>
          <a:latin typeface="+mn-lt"/>
          <a:ea typeface="+mn-ea"/>
          <a:cs typeface="+mn-cs"/>
        </a:defRPr>
      </a:lvl5pPr>
      <a:lvl6pPr marL="2539950" algn="l" defTabSz="1015980" rtl="0" eaLnBrk="1" latinLnBrk="0" hangingPunct="1">
        <a:defRPr sz="2000" kern="1200">
          <a:solidFill>
            <a:schemeClr val="tx1"/>
          </a:solidFill>
          <a:latin typeface="+mn-lt"/>
          <a:ea typeface="+mn-ea"/>
          <a:cs typeface="+mn-cs"/>
        </a:defRPr>
      </a:lvl6pPr>
      <a:lvl7pPr marL="3047940" algn="l" defTabSz="1015980" rtl="0" eaLnBrk="1" latinLnBrk="0" hangingPunct="1">
        <a:defRPr sz="2000" kern="1200">
          <a:solidFill>
            <a:schemeClr val="tx1"/>
          </a:solidFill>
          <a:latin typeface="+mn-lt"/>
          <a:ea typeface="+mn-ea"/>
          <a:cs typeface="+mn-cs"/>
        </a:defRPr>
      </a:lvl7pPr>
      <a:lvl8pPr marL="3555929" algn="l" defTabSz="1015980" rtl="0" eaLnBrk="1" latinLnBrk="0" hangingPunct="1">
        <a:defRPr sz="2000" kern="1200">
          <a:solidFill>
            <a:schemeClr val="tx1"/>
          </a:solidFill>
          <a:latin typeface="+mn-lt"/>
          <a:ea typeface="+mn-ea"/>
          <a:cs typeface="+mn-cs"/>
        </a:defRPr>
      </a:lvl8pPr>
      <a:lvl9pPr marL="4063918" algn="l" defTabSz="101598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21.emf"/><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7" Type="http://schemas.openxmlformats.org/officeDocument/2006/relationships/image" Target="../media/image10.emf"/><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png"/><Relationship Id="rId3" Type="http://schemas.openxmlformats.org/officeDocument/2006/relationships/hyperlink" Target="http://www.prdaily.com/Main/Articles/How_to_build_a_robust_media_listfor_free_12053.aspx"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2.png"/><Relationship Id="rId3" Type="http://schemas.openxmlformats.org/officeDocument/2006/relationships/hyperlink" Target="http://www.directcreative.com/blog/30-timeless-direct-marketing-principle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emf"/><Relationship Id="rId5" Type="http://schemas.openxmlformats.org/officeDocument/2006/relationships/image" Target="../media/image47.em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em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56.em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7.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4.png"/></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 Id="rId3"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3.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 Id="rId3" Type="http://schemas.openxmlformats.org/officeDocument/2006/relationships/image" Target="../media/image63.png"/></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7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 Id="rId3" Type="http://schemas.openxmlformats.org/officeDocument/2006/relationships/image" Target="../media/image63.png"/></Relationships>
</file>

<file path=ppt/slides/_rels/slide89.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emf"/><Relationship Id="rId6" Type="http://schemas.openxmlformats.org/officeDocument/2006/relationships/image" Target="../media/image79.emf"/><Relationship Id="rId7" Type="http://schemas.openxmlformats.org/officeDocument/2006/relationships/image" Target="../media/image80.emf"/><Relationship Id="rId1" Type="http://schemas.openxmlformats.org/officeDocument/2006/relationships/slideLayout" Target="../slideLayouts/slideLayout4.xml"/><Relationship Id="rId2"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81.em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descr="cover.jpg"/>
          <p:cNvPicPr>
            <a:picLocks noChangeAspect="1"/>
          </p:cNvPicPr>
          <p:nvPr/>
        </p:nvPicPr>
        <p:blipFill>
          <a:blip r:embed="rId2"/>
          <a:srcRect/>
          <a:stretch>
            <a:fillRect/>
          </a:stretch>
        </p:blipFill>
        <p:spPr bwMode="auto">
          <a:xfrm>
            <a:off x="0" y="-1"/>
            <a:ext cx="10261600" cy="7687791"/>
          </a:xfrm>
          <a:prstGeom prst="rect">
            <a:avLst/>
          </a:prstGeom>
          <a:noFill/>
          <a:ln w="9525">
            <a:noFill/>
            <a:miter lim="800000"/>
            <a:headEnd/>
            <a:tailEnd/>
          </a:ln>
        </p:spPr>
      </p:pic>
      <p:sp>
        <p:nvSpPr>
          <p:cNvPr id="22530" name="Title 2"/>
          <p:cNvSpPr>
            <a:spLocks noGrp="1"/>
          </p:cNvSpPr>
          <p:nvPr>
            <p:ph type="ctrTitle"/>
          </p:nvPr>
        </p:nvSpPr>
        <p:spPr>
          <a:xfrm>
            <a:off x="2298700" y="4870450"/>
            <a:ext cx="9867900" cy="1885950"/>
          </a:xfrm>
        </p:spPr>
        <p:txBody>
          <a:bodyPr/>
          <a:lstStyle/>
          <a:p>
            <a:pPr algn="l"/>
            <a:r>
              <a:rPr lang="en-US" sz="3200" dirty="0" smtClean="0">
                <a:ea typeface="ＭＳ Ｐゴシック" pitchFamily="-84" charset="-128"/>
              </a:rPr>
              <a:t>Florida</a:t>
            </a:r>
            <a:r>
              <a:rPr lang="ja-JP" altLang="en-US" sz="3200" dirty="0" smtClean="0">
                <a:ea typeface="ＭＳ Ｐゴシック" pitchFamily="-84" charset="-128"/>
              </a:rPr>
              <a:t>’</a:t>
            </a:r>
            <a:r>
              <a:rPr lang="en-US" altLang="ja-JP" sz="3200" dirty="0" smtClean="0">
                <a:ea typeface="ＭＳ Ｐゴシック" pitchFamily="-84" charset="-128"/>
              </a:rPr>
              <a:t>s Historic Coast Cultural Destination </a:t>
            </a:r>
            <a:br>
              <a:rPr lang="en-US" altLang="ja-JP" sz="3200" dirty="0" smtClean="0">
                <a:ea typeface="ＭＳ Ｐゴシック" pitchFamily="-84" charset="-128"/>
              </a:rPr>
            </a:br>
            <a:r>
              <a:rPr lang="en-US" altLang="ja-JP" sz="3200" dirty="0" smtClean="0">
                <a:ea typeface="ＭＳ Ｐゴシック" pitchFamily="-84" charset="-128"/>
              </a:rPr>
              <a:t>Brand</a:t>
            </a:r>
            <a:r>
              <a:rPr lang="en-US" altLang="ja-JP" sz="3200" dirty="0">
                <a:ea typeface="ＭＳ Ｐゴシック" pitchFamily="-84" charset="-128"/>
              </a:rPr>
              <a:t> </a:t>
            </a:r>
            <a:r>
              <a:rPr lang="en-US" altLang="ja-JP" sz="3200" dirty="0" smtClean="0">
                <a:ea typeface="ＭＳ Ｐゴシック" pitchFamily="-84" charset="-128"/>
              </a:rPr>
              <a:t>Marketing Workshop</a:t>
            </a:r>
            <a:endParaRPr lang="en-US" sz="3200" dirty="0" smtClean="0">
              <a:ea typeface="ＭＳ Ｐゴシック" pitchFamily="-84" charset="-128"/>
            </a:endParaRPr>
          </a:p>
        </p:txBody>
      </p:sp>
      <p:sp>
        <p:nvSpPr>
          <p:cNvPr id="22531" name="Subtitle 3"/>
          <p:cNvSpPr>
            <a:spLocks noGrp="1"/>
          </p:cNvSpPr>
          <p:nvPr>
            <p:ph type="subTitle" idx="1"/>
          </p:nvPr>
        </p:nvSpPr>
        <p:spPr>
          <a:xfrm>
            <a:off x="2298700" y="6278562"/>
            <a:ext cx="9867900" cy="579438"/>
          </a:xfrm>
        </p:spPr>
        <p:txBody>
          <a:bodyPr/>
          <a:lstStyle/>
          <a:p>
            <a:pPr algn="l"/>
            <a:r>
              <a:rPr lang="en-US" sz="2000" dirty="0" smtClean="0">
                <a:solidFill>
                  <a:schemeClr val="tx1"/>
                </a:solidFill>
                <a:ea typeface="ＭＳ Ｐゴシック" pitchFamily="-84" charset="-128"/>
              </a:rPr>
              <a:t>For St. Johns County Arts, Cultural and Heritage Organizations</a:t>
            </a:r>
          </a:p>
        </p:txBody>
      </p:sp>
      <p:sp>
        <p:nvSpPr>
          <p:cNvPr id="2053" name="TextBox 6"/>
          <p:cNvSpPr txBox="1">
            <a:spLocks noChangeArrowheads="1"/>
          </p:cNvSpPr>
          <p:nvPr/>
        </p:nvSpPr>
        <p:spPr bwMode="auto">
          <a:xfrm>
            <a:off x="7361238" y="7026275"/>
            <a:ext cx="2635250" cy="963613"/>
          </a:xfrm>
          <a:prstGeom prst="rect">
            <a:avLst/>
          </a:prstGeom>
          <a:noFill/>
          <a:ln w="9525">
            <a:noFill/>
            <a:miter lim="800000"/>
            <a:headEnd/>
            <a:tailEnd/>
          </a:ln>
        </p:spPr>
        <p:txBody>
          <a:bodyPr lIns="101599" tIns="50799" rIns="101599" bIns="50799">
            <a:spAutoFit/>
          </a:bodyPr>
          <a:lstStyle/>
          <a:p>
            <a:pPr algn="l">
              <a:defRPr/>
            </a:pPr>
            <a:r>
              <a:rPr lang="en-US"/>
              <a:t>Oct. 29, 2013</a:t>
            </a:r>
          </a:p>
          <a:p>
            <a:pPr>
              <a:defRPr/>
            </a:pPr>
            <a:endParaRPr lang="en-US"/>
          </a:p>
        </p:txBody>
      </p:sp>
      <p:pic>
        <p:nvPicPr>
          <p:cNvPr id="2" name="Picture 1"/>
          <p:cNvPicPr>
            <a:picLocks noChangeAspect="1"/>
          </p:cNvPicPr>
          <p:nvPr/>
        </p:nvPicPr>
        <p:blipFill>
          <a:blip r:embed="rId3"/>
          <a:stretch>
            <a:fillRect/>
          </a:stretch>
        </p:blipFill>
        <p:spPr>
          <a:xfrm>
            <a:off x="508000" y="5334000"/>
            <a:ext cx="1429589" cy="1447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0160000" cy="7620000"/>
          </a:xfrm>
          <a:prstGeom prst="rect">
            <a:avLst/>
          </a:prstGeom>
          <a:solidFill>
            <a:srgbClr val="FFFFFF"/>
          </a:solidFill>
          <a:ln w="9525">
            <a:solidFill>
              <a:schemeClr val="tx1"/>
            </a:solidFill>
            <a:miter lim="800000"/>
            <a:headEnd/>
            <a:tailEnd/>
          </a:ln>
          <a:effectLst>
            <a:outerShdw dist="23000" dir="5400000" rotWithShape="0">
              <a:srgbClr val="808080">
                <a:alpha val="34998"/>
              </a:srgbClr>
            </a:outerShdw>
          </a:effectLst>
        </p:spPr>
        <p:txBody>
          <a:bodyPr lIns="101599" tIns="50799" rIns="101599" bIns="50799" anchor="ctr"/>
          <a:lstStyle/>
          <a:p>
            <a:pPr>
              <a:defRPr/>
            </a:pPr>
            <a:endParaRPr lang="en-US">
              <a:solidFill>
                <a:schemeClr val="lt1"/>
              </a:solidFill>
              <a:latin typeface="+mn-lt"/>
              <a:ea typeface="+mn-ea"/>
            </a:endParaRPr>
          </a:p>
        </p:txBody>
      </p:sp>
      <p:pic>
        <p:nvPicPr>
          <p:cNvPr id="7" name="Picture 6"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pic>
        <p:nvPicPr>
          <p:cNvPr id="29698" name="Picture 4" descr="SJC_email_v1.png"/>
          <p:cNvPicPr>
            <a:picLocks noChangeAspect="1"/>
          </p:cNvPicPr>
          <p:nvPr/>
        </p:nvPicPr>
        <p:blipFill>
          <a:blip r:embed="rId3"/>
          <a:srcRect/>
          <a:stretch>
            <a:fillRect/>
          </a:stretch>
        </p:blipFill>
        <p:spPr bwMode="auto">
          <a:xfrm>
            <a:off x="2946400" y="838200"/>
            <a:ext cx="4267200" cy="4885297"/>
          </a:xfrm>
          <a:prstGeom prst="rect">
            <a:avLst/>
          </a:prstGeom>
          <a:noFill/>
          <a:ln w="9525">
            <a:solidFill>
              <a:schemeClr val="bg1">
                <a:lumMod val="75000"/>
              </a:schemeClr>
            </a:solidFill>
            <a:miter lim="800000"/>
            <a:headEnd/>
            <a:tailEnd/>
          </a:ln>
        </p:spPr>
      </p:pic>
      <p:pic>
        <p:nvPicPr>
          <p:cNvPr id="29700" name="Picture 4" descr="SJC_banner_v2kaz.png"/>
          <p:cNvPicPr>
            <a:picLocks noChangeAspect="1"/>
          </p:cNvPicPr>
          <p:nvPr/>
        </p:nvPicPr>
        <p:blipFill>
          <a:blip r:embed="rId4"/>
          <a:srcRect/>
          <a:stretch>
            <a:fillRect/>
          </a:stretch>
        </p:blipFill>
        <p:spPr bwMode="auto">
          <a:xfrm>
            <a:off x="1727200" y="6248400"/>
            <a:ext cx="6634163" cy="820737"/>
          </a:xfrm>
          <a:prstGeom prst="rect">
            <a:avLst/>
          </a:prstGeom>
          <a:noFill/>
          <a:ln w="9525">
            <a:solidFill>
              <a:schemeClr val="bg1">
                <a:lumMod val="75000"/>
              </a:schemeClr>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4" name="Title 1"/>
          <p:cNvSpPr txBox="1">
            <a:spLocks/>
          </p:cNvSpPr>
          <p:nvPr/>
        </p:nvSpPr>
        <p:spPr>
          <a:xfrm>
            <a:off x="506413" y="2692400"/>
            <a:ext cx="9526587" cy="1270000"/>
          </a:xfrm>
          <a:prstGeom prst="rect">
            <a:avLst/>
          </a:prstGeom>
        </p:spPr>
        <p:txBody>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100" b="1" dirty="0" smtClean="0">
                <a:latin typeface="Calibri"/>
                <a:ea typeface="ＭＳ Ｐゴシック" pitchFamily="-84" charset="-128"/>
                <a:cs typeface="Calibri"/>
              </a:rPr>
              <a:t>Logo Guide</a:t>
            </a:r>
          </a:p>
        </p:txBody>
      </p:sp>
      <p:sp>
        <p:nvSpPr>
          <p:cNvPr id="5" name="Content Placeholder 2"/>
          <p:cNvSpPr txBox="1">
            <a:spLocks/>
          </p:cNvSpPr>
          <p:nvPr/>
        </p:nvSpPr>
        <p:spPr>
          <a:xfrm>
            <a:off x="508001" y="3505200"/>
            <a:ext cx="9144000" cy="4038600"/>
          </a:xfrm>
          <a:prstGeom prst="rect">
            <a:avLst/>
          </a:prstGeom>
        </p:spPr>
        <p:txBody>
          <a:bodyPr/>
          <a:lstStyle>
            <a:lvl1pPr marL="379413" indent="-379413" algn="l" defTabSz="1014413" rtl="0" eaLnBrk="0" fontAlgn="base" hangingPunct="0">
              <a:spcBef>
                <a:spcPct val="20000"/>
              </a:spcBef>
              <a:spcAft>
                <a:spcPct val="0"/>
              </a:spcAft>
              <a:buFont typeface="Arial" pitchFamily="34" charset="0"/>
              <a:buChar char="•"/>
              <a:defRPr sz="3600" kern="1200">
                <a:solidFill>
                  <a:schemeClr val="tx1"/>
                </a:solidFill>
                <a:latin typeface="+mn-lt"/>
                <a:ea typeface="ＭＳ Ｐゴシック" charset="0"/>
                <a:cs typeface="ＭＳ Ｐゴシック" charset="0"/>
              </a:defRPr>
            </a:lvl1pPr>
            <a:lvl2pPr marL="823913" indent="-315913" algn="l" defTabSz="1014413" rtl="0" eaLnBrk="0" fontAlgn="base" hangingPunct="0">
              <a:spcBef>
                <a:spcPct val="20000"/>
              </a:spcBef>
              <a:spcAft>
                <a:spcPct val="0"/>
              </a:spcAft>
              <a:buFont typeface="Arial" pitchFamily="34" charset="0"/>
              <a:buChar char="–"/>
              <a:defRPr sz="3100" kern="1200">
                <a:solidFill>
                  <a:schemeClr val="tx1"/>
                </a:solidFill>
                <a:latin typeface="+mn-lt"/>
                <a:ea typeface="ＭＳ Ｐゴシック" charset="0"/>
                <a:cs typeface="+mn-cs"/>
              </a:defRPr>
            </a:lvl2pPr>
            <a:lvl3pPr marL="1268413" indent="-252413" algn="l" defTabSz="1014413" rtl="0" eaLnBrk="0" fontAlgn="base" hangingPunct="0">
              <a:spcBef>
                <a:spcPct val="20000"/>
              </a:spcBef>
              <a:spcAft>
                <a:spcPct val="0"/>
              </a:spcAft>
              <a:buFont typeface="Arial" pitchFamily="34" charset="0"/>
              <a:buChar char="•"/>
              <a:defRPr sz="2700" kern="1200">
                <a:solidFill>
                  <a:schemeClr val="tx1"/>
                </a:solidFill>
                <a:latin typeface="+mn-lt"/>
                <a:ea typeface="ＭＳ Ｐゴシック" charset="0"/>
                <a:cs typeface="+mn-cs"/>
              </a:defRPr>
            </a:lvl3pPr>
            <a:lvl4pPr marL="1776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4pPr>
            <a:lvl5pPr marL="2284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5pPr>
            <a:lvl6pPr marL="279394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93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92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913"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None/>
            </a:pPr>
            <a:r>
              <a:rPr lang="en-US" sz="1700" dirty="0">
                <a:solidFill>
                  <a:schemeClr val="bg1">
                    <a:lumMod val="50000"/>
                  </a:schemeClr>
                </a:solidFill>
                <a:effectLst/>
              </a:rPr>
              <a:t>The multi-colored pennant square logo is the primary logo, and may be used in a </a:t>
            </a:r>
            <a:r>
              <a:rPr lang="en-US" sz="1700" dirty="0" smtClean="0">
                <a:solidFill>
                  <a:schemeClr val="bg1">
                    <a:lumMod val="50000"/>
                  </a:schemeClr>
                </a:solidFill>
                <a:effectLst/>
              </a:rPr>
              <a:t>horizontal </a:t>
            </a:r>
            <a:r>
              <a:rPr lang="en-US" sz="1700" dirty="0">
                <a:solidFill>
                  <a:schemeClr val="bg1">
                    <a:lumMod val="50000"/>
                  </a:schemeClr>
                </a:solidFill>
                <a:effectLst/>
              </a:rPr>
              <a:t>or vertical orientation. Always use the color logo when full color application is available. Alternate color versions have been created for occasions when a black, white or type option is needed.</a:t>
            </a:r>
          </a:p>
          <a:p>
            <a:pPr marL="0" indent="0">
              <a:buNone/>
            </a:pPr>
            <a:r>
              <a:rPr lang="en-US" sz="1700" dirty="0">
                <a:solidFill>
                  <a:schemeClr val="bg1">
                    <a:lumMod val="50000"/>
                  </a:schemeClr>
                </a:solidFill>
                <a:effectLst/>
              </a:rPr>
              <a:t> </a:t>
            </a:r>
            <a:endParaRPr lang="en-US" sz="1700" dirty="0" smtClean="0">
              <a:solidFill>
                <a:schemeClr val="bg1">
                  <a:lumMod val="50000"/>
                </a:schemeClr>
              </a:solidFill>
              <a:effectLst/>
            </a:endParaRPr>
          </a:p>
          <a:p>
            <a:pPr marL="0" indent="0">
              <a:buNone/>
            </a:pPr>
            <a:r>
              <a:rPr lang="en-US" sz="1700" dirty="0" smtClean="0">
                <a:solidFill>
                  <a:schemeClr val="bg1">
                    <a:lumMod val="50000"/>
                  </a:schemeClr>
                </a:solidFill>
                <a:effectLst/>
              </a:rPr>
              <a:t>The </a:t>
            </a:r>
            <a:r>
              <a:rPr lang="en-US" sz="1700" dirty="0">
                <a:solidFill>
                  <a:schemeClr val="bg1">
                    <a:lumMod val="50000"/>
                  </a:schemeClr>
                </a:solidFill>
                <a:effectLst/>
              </a:rPr>
              <a:t>pennant square logo may be used with or without </a:t>
            </a:r>
            <a:r>
              <a:rPr lang="en-US" sz="1700" dirty="0" smtClean="0">
                <a:solidFill>
                  <a:schemeClr val="bg1">
                    <a:lumMod val="50000"/>
                  </a:schemeClr>
                </a:solidFill>
                <a:effectLst/>
              </a:rPr>
              <a:t>the </a:t>
            </a:r>
            <a:r>
              <a:rPr lang="en-US" sz="1700" dirty="0">
                <a:solidFill>
                  <a:schemeClr val="bg1">
                    <a:lumMod val="50000"/>
                  </a:schemeClr>
                </a:solidFill>
                <a:effectLst/>
              </a:rPr>
              <a:t>tagline “Culture Around Every Corner.” </a:t>
            </a:r>
            <a:r>
              <a:rPr lang="en-US" sz="1700" dirty="0" smtClean="0">
                <a:solidFill>
                  <a:schemeClr val="bg1">
                    <a:lumMod val="50000"/>
                  </a:schemeClr>
                </a:solidFill>
                <a:effectLst/>
              </a:rPr>
              <a:t/>
            </a:r>
            <a:br>
              <a:rPr lang="en-US" sz="1700" dirty="0" smtClean="0">
                <a:solidFill>
                  <a:schemeClr val="bg1">
                    <a:lumMod val="50000"/>
                  </a:schemeClr>
                </a:solidFill>
                <a:effectLst/>
              </a:rPr>
            </a:br>
            <a:r>
              <a:rPr lang="en-US" sz="1700" dirty="0" smtClean="0">
                <a:solidFill>
                  <a:schemeClr val="bg1">
                    <a:lumMod val="50000"/>
                  </a:schemeClr>
                </a:solidFill>
                <a:effectLst/>
              </a:rPr>
              <a:t>A </a:t>
            </a:r>
            <a:r>
              <a:rPr lang="en-US" sz="1700" dirty="0">
                <a:solidFill>
                  <a:schemeClr val="bg1">
                    <a:lumMod val="50000"/>
                  </a:schemeClr>
                </a:solidFill>
                <a:effectLst/>
              </a:rPr>
              <a:t>version with </a:t>
            </a:r>
            <a:r>
              <a:rPr lang="en-US" sz="1700" dirty="0" smtClean="0">
                <a:solidFill>
                  <a:schemeClr val="bg1">
                    <a:lumMod val="50000"/>
                  </a:schemeClr>
                </a:solidFill>
                <a:effectLst/>
              </a:rPr>
              <a:t>the </a:t>
            </a:r>
            <a:r>
              <a:rPr lang="en-US" sz="1700" dirty="0">
                <a:solidFill>
                  <a:schemeClr val="bg1">
                    <a:lumMod val="50000"/>
                  </a:schemeClr>
                </a:solidFill>
                <a:effectLst/>
              </a:rPr>
              <a:t>tagline lock-up and without the tagline lock-up have </a:t>
            </a:r>
            <a:r>
              <a:rPr lang="en-US" sz="1700" dirty="0" smtClean="0">
                <a:solidFill>
                  <a:schemeClr val="bg1">
                    <a:lumMod val="50000"/>
                  </a:schemeClr>
                </a:solidFill>
                <a:effectLst/>
              </a:rPr>
              <a:t>been </a:t>
            </a:r>
            <a:r>
              <a:rPr lang="en-US" sz="1700" dirty="0">
                <a:solidFill>
                  <a:schemeClr val="bg1">
                    <a:lumMod val="50000"/>
                  </a:schemeClr>
                </a:solidFill>
                <a:effectLst/>
              </a:rPr>
              <a:t>provided.</a:t>
            </a:r>
          </a:p>
          <a:p>
            <a:pPr marL="0" indent="0">
              <a:buNone/>
            </a:pPr>
            <a:endParaRPr lang="en-US" sz="1700" dirty="0">
              <a:solidFill>
                <a:schemeClr val="bg1">
                  <a:lumMod val="50000"/>
                </a:schemeClr>
              </a:solidFill>
              <a:effectLst/>
            </a:endParaRPr>
          </a:p>
          <a:p>
            <a:pPr marL="0" indent="0">
              <a:buNone/>
            </a:pPr>
            <a:r>
              <a:rPr lang="en-US" sz="1700" dirty="0">
                <a:solidFill>
                  <a:schemeClr val="bg1">
                    <a:lumMod val="50000"/>
                  </a:schemeClr>
                </a:solidFill>
                <a:effectLst/>
              </a:rPr>
              <a:t>Never replace the tagline type with another typeface or color. Do not alter the placement of the tagline to the logo. Never redraw or alter the logo, including the placement and size relationship of the pennant square to the type.</a:t>
            </a:r>
          </a:p>
          <a:p>
            <a:pPr marL="0" indent="0">
              <a:buNone/>
            </a:pPr>
            <a:endParaRPr lang="en-US" sz="1700" dirty="0">
              <a:solidFill>
                <a:schemeClr val="bg1">
                  <a:lumMod val="50000"/>
                </a:schemeClr>
              </a:solidFill>
              <a:effectLst/>
            </a:endParaRPr>
          </a:p>
          <a:p>
            <a:pPr marL="0" indent="0" algn="ctr">
              <a:buNone/>
            </a:pPr>
            <a:r>
              <a:rPr lang="en-US" sz="1700" b="1" dirty="0">
                <a:solidFill>
                  <a:schemeClr val="bg1">
                    <a:lumMod val="50000"/>
                  </a:schemeClr>
                </a:solidFill>
                <a:effectLst/>
              </a:rPr>
              <a:t>For authorized, original artwork for the Historic Coast Culture logo, </a:t>
            </a:r>
            <a:r>
              <a:rPr lang="en-US" sz="1700" b="1" dirty="0" smtClean="0">
                <a:solidFill>
                  <a:schemeClr val="bg1">
                    <a:lumMod val="50000"/>
                  </a:schemeClr>
                </a:solidFill>
                <a:effectLst/>
              </a:rPr>
              <a:t/>
            </a:r>
            <a:br>
              <a:rPr lang="en-US" sz="1700" b="1" dirty="0" smtClean="0">
                <a:solidFill>
                  <a:schemeClr val="bg1">
                    <a:lumMod val="50000"/>
                  </a:schemeClr>
                </a:solidFill>
                <a:effectLst/>
              </a:rPr>
            </a:br>
            <a:r>
              <a:rPr lang="en-US" sz="1700" b="1" dirty="0" smtClean="0">
                <a:solidFill>
                  <a:schemeClr val="bg1">
                    <a:lumMod val="50000"/>
                  </a:schemeClr>
                </a:solidFill>
                <a:effectLst/>
              </a:rPr>
              <a:t>please </a:t>
            </a:r>
            <a:r>
              <a:rPr lang="en-US" sz="1700" b="1" dirty="0">
                <a:solidFill>
                  <a:schemeClr val="bg1">
                    <a:lumMod val="50000"/>
                  </a:schemeClr>
                </a:solidFill>
                <a:effectLst/>
              </a:rPr>
              <a:t>contact the St. Johns Cultural Council.</a:t>
            </a:r>
            <a:endParaRPr lang="en-US" sz="1700" b="1" dirty="0" smtClean="0">
              <a:solidFill>
                <a:schemeClr val="bg1">
                  <a:lumMod val="50000"/>
                </a:schemeClr>
              </a:solidFill>
              <a:effectLst/>
              <a:latin typeface="Calibri"/>
              <a:ea typeface="ＭＳ Ｐゴシック" pitchFamily="-84" charset="-128"/>
              <a:cs typeface="Calibri"/>
            </a:endParaRPr>
          </a:p>
        </p:txBody>
      </p:sp>
      <p:pic>
        <p:nvPicPr>
          <p:cNvPr id="2" name="Picture 1"/>
          <p:cNvPicPr>
            <a:picLocks noChangeAspect="1"/>
          </p:cNvPicPr>
          <p:nvPr/>
        </p:nvPicPr>
        <p:blipFill>
          <a:blip r:embed="rId3"/>
          <a:stretch>
            <a:fillRect/>
          </a:stretch>
        </p:blipFill>
        <p:spPr>
          <a:xfrm>
            <a:off x="2794000" y="995446"/>
            <a:ext cx="4572000" cy="151915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4" name="Title 1"/>
          <p:cNvSpPr txBox="1">
            <a:spLocks/>
          </p:cNvSpPr>
          <p:nvPr/>
        </p:nvSpPr>
        <p:spPr>
          <a:xfrm>
            <a:off x="0" y="6350000"/>
            <a:ext cx="10159999" cy="1270000"/>
          </a:xfrm>
          <a:prstGeom prst="rect">
            <a:avLst/>
          </a:prstGeom>
        </p:spPr>
        <p:txBody>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r>
              <a:rPr lang="en-US" sz="4100" b="1" dirty="0" smtClean="0">
                <a:latin typeface="Calibri"/>
                <a:ea typeface="ＭＳ Ｐゴシック" pitchFamily="-84" charset="-128"/>
                <a:cs typeface="Calibri"/>
              </a:rPr>
              <a:t>Horizontal Primary Logo</a:t>
            </a:r>
          </a:p>
        </p:txBody>
      </p:sp>
      <p:pic>
        <p:nvPicPr>
          <p:cNvPr id="5" name="Picture 4"/>
          <p:cNvPicPr>
            <a:picLocks noChangeAspect="1"/>
          </p:cNvPicPr>
          <p:nvPr/>
        </p:nvPicPr>
        <p:blipFill>
          <a:blip r:embed="rId3"/>
          <a:stretch>
            <a:fillRect/>
          </a:stretch>
        </p:blipFill>
        <p:spPr>
          <a:xfrm>
            <a:off x="2794000" y="4267200"/>
            <a:ext cx="4572000" cy="1519154"/>
          </a:xfrm>
          <a:prstGeom prst="rect">
            <a:avLst/>
          </a:prstGeom>
        </p:spPr>
      </p:pic>
      <p:pic>
        <p:nvPicPr>
          <p:cNvPr id="2" name="Picture 1"/>
          <p:cNvPicPr>
            <a:picLocks noChangeAspect="1"/>
          </p:cNvPicPr>
          <p:nvPr/>
        </p:nvPicPr>
        <p:blipFill>
          <a:blip r:embed="rId4"/>
          <a:stretch>
            <a:fillRect/>
          </a:stretch>
        </p:blipFill>
        <p:spPr>
          <a:xfrm>
            <a:off x="4076700" y="1219200"/>
            <a:ext cx="1993900" cy="2019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4" name="Title 1"/>
          <p:cNvSpPr txBox="1">
            <a:spLocks/>
          </p:cNvSpPr>
          <p:nvPr/>
        </p:nvSpPr>
        <p:spPr>
          <a:xfrm>
            <a:off x="0" y="6350000"/>
            <a:ext cx="10159999" cy="1270000"/>
          </a:xfrm>
          <a:prstGeom prst="rect">
            <a:avLst/>
          </a:prstGeom>
        </p:spPr>
        <p:txBody>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r>
              <a:rPr lang="en-US" sz="4100" b="1" dirty="0" smtClean="0">
                <a:latin typeface="Calibri"/>
                <a:ea typeface="ＭＳ Ｐゴシック" pitchFamily="-84" charset="-128"/>
                <a:cs typeface="Calibri"/>
              </a:rPr>
              <a:t>Horizontal Primary Logo</a:t>
            </a:r>
          </a:p>
        </p:txBody>
      </p:sp>
      <p:pic>
        <p:nvPicPr>
          <p:cNvPr id="2" name="Picture 1"/>
          <p:cNvPicPr>
            <a:picLocks noChangeAspect="1"/>
          </p:cNvPicPr>
          <p:nvPr/>
        </p:nvPicPr>
        <p:blipFill>
          <a:blip r:embed="rId3"/>
          <a:stretch>
            <a:fillRect/>
          </a:stretch>
        </p:blipFill>
        <p:spPr>
          <a:xfrm>
            <a:off x="3200400" y="1524000"/>
            <a:ext cx="3746500" cy="1930400"/>
          </a:xfrm>
          <a:prstGeom prst="rect">
            <a:avLst/>
          </a:prstGeom>
        </p:spPr>
      </p:pic>
      <p:pic>
        <p:nvPicPr>
          <p:cNvPr id="5" name="Picture 4"/>
          <p:cNvPicPr>
            <a:picLocks noChangeAspect="1"/>
          </p:cNvPicPr>
          <p:nvPr/>
        </p:nvPicPr>
        <p:blipFill>
          <a:blip r:embed="rId4"/>
          <a:stretch>
            <a:fillRect/>
          </a:stretch>
        </p:blipFill>
        <p:spPr>
          <a:xfrm>
            <a:off x="3086100" y="3962400"/>
            <a:ext cx="3975100" cy="2120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3" name="Title 1"/>
          <p:cNvSpPr txBox="1">
            <a:spLocks/>
          </p:cNvSpPr>
          <p:nvPr/>
        </p:nvSpPr>
        <p:spPr>
          <a:xfrm>
            <a:off x="0" y="6350000"/>
            <a:ext cx="10159999" cy="1270000"/>
          </a:xfrm>
          <a:prstGeom prst="rect">
            <a:avLst/>
          </a:prstGeom>
        </p:spPr>
        <p:txBody>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r>
              <a:rPr lang="en-US" sz="4100" b="1" dirty="0" smtClean="0">
                <a:latin typeface="Calibri"/>
                <a:ea typeface="ＭＳ Ｐゴシック" pitchFamily="-84" charset="-128"/>
                <a:cs typeface="Calibri"/>
              </a:rPr>
              <a:t>Vertical Primary Logo</a:t>
            </a:r>
          </a:p>
        </p:txBody>
      </p:sp>
      <p:pic>
        <p:nvPicPr>
          <p:cNvPr id="5" name="Picture 4"/>
          <p:cNvPicPr>
            <a:picLocks noChangeAspect="1"/>
          </p:cNvPicPr>
          <p:nvPr/>
        </p:nvPicPr>
        <p:blipFill>
          <a:blip r:embed="rId3"/>
          <a:stretch>
            <a:fillRect/>
          </a:stretch>
        </p:blipFill>
        <p:spPr>
          <a:xfrm>
            <a:off x="1485900" y="2667000"/>
            <a:ext cx="1993900" cy="2019300"/>
          </a:xfrm>
          <a:prstGeom prst="rect">
            <a:avLst/>
          </a:prstGeom>
        </p:spPr>
      </p:pic>
      <p:pic>
        <p:nvPicPr>
          <p:cNvPr id="2" name="Picture 1"/>
          <p:cNvPicPr>
            <a:picLocks noChangeAspect="1"/>
          </p:cNvPicPr>
          <p:nvPr/>
        </p:nvPicPr>
        <p:blipFill>
          <a:blip r:embed="rId4"/>
          <a:stretch>
            <a:fillRect/>
          </a:stretch>
        </p:blipFill>
        <p:spPr>
          <a:xfrm>
            <a:off x="5308600" y="2057400"/>
            <a:ext cx="3708400" cy="34804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4" name="Title 1"/>
          <p:cNvSpPr txBox="1">
            <a:spLocks/>
          </p:cNvSpPr>
          <p:nvPr/>
        </p:nvSpPr>
        <p:spPr>
          <a:xfrm>
            <a:off x="0" y="6350000"/>
            <a:ext cx="10159999" cy="1270000"/>
          </a:xfrm>
          <a:prstGeom prst="rect">
            <a:avLst/>
          </a:prstGeom>
        </p:spPr>
        <p:txBody>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r>
              <a:rPr lang="en-US" sz="4100" b="1" dirty="0" smtClean="0">
                <a:latin typeface="Calibri"/>
                <a:ea typeface="ＭＳ Ｐゴシック" pitchFamily="-84" charset="-128"/>
                <a:cs typeface="Calibri"/>
              </a:rPr>
              <a:t>Vertical Primary Logo</a:t>
            </a:r>
          </a:p>
        </p:txBody>
      </p:sp>
      <p:pic>
        <p:nvPicPr>
          <p:cNvPr id="5" name="Picture 4"/>
          <p:cNvPicPr>
            <a:picLocks noChangeAspect="1"/>
          </p:cNvPicPr>
          <p:nvPr/>
        </p:nvPicPr>
        <p:blipFill>
          <a:blip r:embed="rId3"/>
          <a:stretch>
            <a:fillRect/>
          </a:stretch>
        </p:blipFill>
        <p:spPr>
          <a:xfrm>
            <a:off x="1162443" y="1557216"/>
            <a:ext cx="3434619" cy="4544266"/>
          </a:xfrm>
          <a:prstGeom prst="rect">
            <a:avLst/>
          </a:prstGeom>
        </p:spPr>
      </p:pic>
      <p:pic>
        <p:nvPicPr>
          <p:cNvPr id="6" name="Picture 5"/>
          <p:cNvPicPr>
            <a:picLocks noChangeAspect="1"/>
          </p:cNvPicPr>
          <p:nvPr/>
        </p:nvPicPr>
        <p:blipFill>
          <a:blip r:embed="rId4"/>
          <a:stretch>
            <a:fillRect/>
          </a:stretch>
        </p:blipFill>
        <p:spPr>
          <a:xfrm>
            <a:off x="5613400" y="1905000"/>
            <a:ext cx="3276600" cy="411719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4" name="Title 1"/>
          <p:cNvSpPr txBox="1">
            <a:spLocks/>
          </p:cNvSpPr>
          <p:nvPr/>
        </p:nvSpPr>
        <p:spPr>
          <a:xfrm>
            <a:off x="0" y="6350000"/>
            <a:ext cx="10159999" cy="1270000"/>
          </a:xfrm>
          <a:prstGeom prst="rect">
            <a:avLst/>
          </a:prstGeom>
        </p:spPr>
        <p:txBody>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r>
              <a:rPr lang="en-US" sz="4100" b="1" dirty="0" smtClean="0">
                <a:latin typeface="Calibri"/>
                <a:ea typeface="ＭＳ Ｐゴシック" pitchFamily="-84" charset="-128"/>
                <a:cs typeface="Calibri"/>
              </a:rPr>
              <a:t>Colors | Pantone &amp; 4C Process</a:t>
            </a:r>
          </a:p>
        </p:txBody>
      </p:sp>
      <p:pic>
        <p:nvPicPr>
          <p:cNvPr id="2" name="Picture 1"/>
          <p:cNvPicPr>
            <a:picLocks noChangeAspect="1"/>
          </p:cNvPicPr>
          <p:nvPr/>
        </p:nvPicPr>
        <p:blipFill>
          <a:blip r:embed="rId3"/>
          <a:stretch>
            <a:fillRect/>
          </a:stretch>
        </p:blipFill>
        <p:spPr>
          <a:xfrm>
            <a:off x="2184400" y="914400"/>
            <a:ext cx="5562600" cy="50663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4" name="Title 1"/>
          <p:cNvSpPr txBox="1">
            <a:spLocks/>
          </p:cNvSpPr>
          <p:nvPr/>
        </p:nvSpPr>
        <p:spPr>
          <a:xfrm>
            <a:off x="0" y="6350000"/>
            <a:ext cx="10159999" cy="1270000"/>
          </a:xfrm>
          <a:prstGeom prst="rect">
            <a:avLst/>
          </a:prstGeom>
        </p:spPr>
        <p:txBody>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r>
              <a:rPr lang="en-US" sz="4100" b="1" dirty="0" smtClean="0">
                <a:latin typeface="Calibri"/>
                <a:ea typeface="ＭＳ Ｐゴシック" pitchFamily="-84" charset="-128"/>
                <a:cs typeface="Calibri"/>
              </a:rPr>
              <a:t>Typefaces</a:t>
            </a:r>
          </a:p>
        </p:txBody>
      </p:sp>
      <p:pic>
        <p:nvPicPr>
          <p:cNvPr id="2" name="Picture 1"/>
          <p:cNvPicPr>
            <a:picLocks noChangeAspect="1"/>
          </p:cNvPicPr>
          <p:nvPr/>
        </p:nvPicPr>
        <p:blipFill>
          <a:blip r:embed="rId3"/>
          <a:stretch>
            <a:fillRect/>
          </a:stretch>
        </p:blipFill>
        <p:spPr>
          <a:xfrm>
            <a:off x="2336800" y="685800"/>
            <a:ext cx="5334000" cy="3136900"/>
          </a:xfrm>
          <a:prstGeom prst="rect">
            <a:avLst/>
          </a:prstGeom>
        </p:spPr>
      </p:pic>
      <p:pic>
        <p:nvPicPr>
          <p:cNvPr id="5" name="Picture 4"/>
          <p:cNvPicPr>
            <a:picLocks noChangeAspect="1"/>
          </p:cNvPicPr>
          <p:nvPr/>
        </p:nvPicPr>
        <p:blipFill>
          <a:blip r:embed="rId4"/>
          <a:stretch>
            <a:fillRect/>
          </a:stretch>
        </p:blipFill>
        <p:spPr>
          <a:xfrm>
            <a:off x="2336800" y="4191000"/>
            <a:ext cx="5499100" cy="2070100"/>
          </a:xfrm>
          <a:prstGeom prst="rect">
            <a:avLst/>
          </a:prstGeom>
        </p:spPr>
      </p:pic>
      <p:pic>
        <p:nvPicPr>
          <p:cNvPr id="6" name="Picture 5"/>
          <p:cNvPicPr>
            <a:picLocks noChangeAspect="1"/>
          </p:cNvPicPr>
          <p:nvPr/>
        </p:nvPicPr>
        <p:blipFill>
          <a:blip r:embed="rId5"/>
          <a:stretch>
            <a:fillRect/>
          </a:stretch>
        </p:blipFill>
        <p:spPr>
          <a:xfrm>
            <a:off x="2260600" y="4000500"/>
            <a:ext cx="5308600" cy="38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5" name="Title 1"/>
          <p:cNvSpPr txBox="1">
            <a:spLocks/>
          </p:cNvSpPr>
          <p:nvPr/>
        </p:nvSpPr>
        <p:spPr>
          <a:xfrm>
            <a:off x="0" y="6350000"/>
            <a:ext cx="10159999" cy="1270000"/>
          </a:xfrm>
          <a:prstGeom prst="rect">
            <a:avLst/>
          </a:prstGeom>
        </p:spPr>
        <p:txBody>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r>
              <a:rPr lang="en-US" sz="4100" b="1" dirty="0" smtClean="0">
                <a:latin typeface="Calibri"/>
                <a:ea typeface="ＭＳ Ｐゴシック" pitchFamily="-84" charset="-128"/>
                <a:cs typeface="Calibri"/>
              </a:rPr>
              <a:t>Alternate Logos - Color</a:t>
            </a:r>
          </a:p>
        </p:txBody>
      </p:sp>
      <p:sp>
        <p:nvSpPr>
          <p:cNvPr id="7" name="Content Placeholder 2"/>
          <p:cNvSpPr txBox="1">
            <a:spLocks/>
          </p:cNvSpPr>
          <p:nvPr/>
        </p:nvSpPr>
        <p:spPr>
          <a:xfrm>
            <a:off x="889000" y="4648200"/>
            <a:ext cx="9144000" cy="4038600"/>
          </a:xfrm>
          <a:prstGeom prst="rect">
            <a:avLst/>
          </a:prstGeom>
        </p:spPr>
        <p:txBody>
          <a:bodyPr/>
          <a:lstStyle>
            <a:lvl1pPr marL="379413" indent="-379413" algn="l" defTabSz="1014413" rtl="0" eaLnBrk="0" fontAlgn="base" hangingPunct="0">
              <a:spcBef>
                <a:spcPct val="20000"/>
              </a:spcBef>
              <a:spcAft>
                <a:spcPct val="0"/>
              </a:spcAft>
              <a:buFont typeface="Arial" pitchFamily="34" charset="0"/>
              <a:buChar char="•"/>
              <a:defRPr sz="3600" kern="1200">
                <a:solidFill>
                  <a:schemeClr val="tx1"/>
                </a:solidFill>
                <a:latin typeface="+mn-lt"/>
                <a:ea typeface="ＭＳ Ｐゴシック" charset="0"/>
                <a:cs typeface="ＭＳ Ｐゴシック" charset="0"/>
              </a:defRPr>
            </a:lvl1pPr>
            <a:lvl2pPr marL="823913" indent="-315913" algn="l" defTabSz="1014413" rtl="0" eaLnBrk="0" fontAlgn="base" hangingPunct="0">
              <a:spcBef>
                <a:spcPct val="20000"/>
              </a:spcBef>
              <a:spcAft>
                <a:spcPct val="0"/>
              </a:spcAft>
              <a:buFont typeface="Arial" pitchFamily="34" charset="0"/>
              <a:buChar char="–"/>
              <a:defRPr sz="3100" kern="1200">
                <a:solidFill>
                  <a:schemeClr val="tx1"/>
                </a:solidFill>
                <a:latin typeface="+mn-lt"/>
                <a:ea typeface="ＭＳ Ｐゴシック" charset="0"/>
                <a:cs typeface="+mn-cs"/>
              </a:defRPr>
            </a:lvl2pPr>
            <a:lvl3pPr marL="1268413" indent="-252413" algn="l" defTabSz="1014413" rtl="0" eaLnBrk="0" fontAlgn="base" hangingPunct="0">
              <a:spcBef>
                <a:spcPct val="20000"/>
              </a:spcBef>
              <a:spcAft>
                <a:spcPct val="0"/>
              </a:spcAft>
              <a:buFont typeface="Arial" pitchFamily="34" charset="0"/>
              <a:buChar char="•"/>
              <a:defRPr sz="2700" kern="1200">
                <a:solidFill>
                  <a:schemeClr val="tx1"/>
                </a:solidFill>
                <a:latin typeface="+mn-lt"/>
                <a:ea typeface="ＭＳ Ｐゴシック" charset="0"/>
                <a:cs typeface="+mn-cs"/>
              </a:defRPr>
            </a:lvl3pPr>
            <a:lvl4pPr marL="1776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4pPr>
            <a:lvl5pPr marL="2284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5pPr>
            <a:lvl6pPr marL="279394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93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92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913"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lgn="ctr">
              <a:buNone/>
            </a:pPr>
            <a:r>
              <a:rPr lang="en-US" sz="2000" baseline="30000" dirty="0">
                <a:solidFill>
                  <a:schemeClr val="bg1">
                    <a:lumMod val="50000"/>
                  </a:schemeClr>
                </a:solidFill>
                <a:effectLst/>
              </a:rPr>
              <a:t>A system of individual logos has been developed to identify the different categories of cultural </a:t>
            </a:r>
            <a:br>
              <a:rPr lang="en-US" sz="2000" baseline="30000" dirty="0">
                <a:solidFill>
                  <a:schemeClr val="bg1">
                    <a:lumMod val="50000"/>
                  </a:schemeClr>
                </a:solidFill>
                <a:effectLst/>
              </a:rPr>
            </a:br>
            <a:r>
              <a:rPr lang="en-US" sz="2000" baseline="30000" dirty="0">
                <a:solidFill>
                  <a:schemeClr val="bg1">
                    <a:lumMod val="50000"/>
                  </a:schemeClr>
                </a:solidFill>
                <a:effectLst/>
              </a:rPr>
              <a:t>offerings on Florida’s Historic Coast. These pennants correspond to the following categories: </a:t>
            </a:r>
          </a:p>
          <a:p>
            <a:pPr marL="0" indent="0" algn="ctr">
              <a:buNone/>
            </a:pPr>
            <a:endParaRPr lang="en-US" sz="2000" baseline="30000" dirty="0">
              <a:solidFill>
                <a:schemeClr val="bg1">
                  <a:lumMod val="50000"/>
                </a:schemeClr>
              </a:solidFill>
              <a:effectLst/>
            </a:endParaRPr>
          </a:p>
          <a:p>
            <a:pPr marL="0" indent="0" algn="ctr">
              <a:buNone/>
            </a:pPr>
            <a:r>
              <a:rPr lang="en-US" sz="2000" baseline="30000" dirty="0" smtClean="0">
                <a:solidFill>
                  <a:schemeClr val="bg1">
                    <a:lumMod val="50000"/>
                  </a:schemeClr>
                </a:solidFill>
                <a:effectLst/>
              </a:rPr>
              <a:t>Visual Arts</a:t>
            </a:r>
            <a:r>
              <a:rPr lang="en-US" sz="2000" dirty="0" smtClean="0">
                <a:solidFill>
                  <a:schemeClr val="bg1">
                    <a:lumMod val="50000"/>
                  </a:schemeClr>
                </a:solidFill>
                <a:effectLst/>
              </a:rPr>
              <a:t>     </a:t>
            </a:r>
            <a:r>
              <a:rPr lang="en-US" sz="2000" baseline="30000" dirty="0" smtClean="0">
                <a:solidFill>
                  <a:schemeClr val="bg1">
                    <a:lumMod val="50000"/>
                  </a:schemeClr>
                </a:solidFill>
                <a:effectLst/>
              </a:rPr>
              <a:t>Performing Arts</a:t>
            </a:r>
            <a:r>
              <a:rPr lang="en-US" sz="2000" dirty="0" smtClean="0">
                <a:solidFill>
                  <a:schemeClr val="bg1">
                    <a:lumMod val="50000"/>
                  </a:schemeClr>
                </a:solidFill>
                <a:effectLst/>
              </a:rPr>
              <a:t>     </a:t>
            </a:r>
            <a:r>
              <a:rPr lang="en-US" sz="2000" baseline="30000" dirty="0" smtClean="0">
                <a:solidFill>
                  <a:schemeClr val="bg1">
                    <a:lumMod val="50000"/>
                  </a:schemeClr>
                </a:solidFill>
                <a:effectLst/>
              </a:rPr>
              <a:t>Literary Arts</a:t>
            </a:r>
            <a:endParaRPr lang="en-US" sz="2000" baseline="30000" dirty="0">
              <a:solidFill>
                <a:schemeClr val="bg1">
                  <a:lumMod val="50000"/>
                </a:schemeClr>
              </a:solidFill>
              <a:effectLst/>
            </a:endParaRPr>
          </a:p>
          <a:p>
            <a:pPr marL="0" indent="0" algn="ctr">
              <a:buNone/>
            </a:pPr>
            <a:r>
              <a:rPr lang="en-US" sz="2000" baseline="30000" dirty="0" smtClean="0">
                <a:solidFill>
                  <a:schemeClr val="bg1">
                    <a:lumMod val="50000"/>
                  </a:schemeClr>
                </a:solidFill>
                <a:effectLst/>
              </a:rPr>
              <a:t>Festivals</a:t>
            </a:r>
            <a:r>
              <a:rPr lang="en-US" sz="2000" baseline="30000" dirty="0">
                <a:solidFill>
                  <a:schemeClr val="bg1">
                    <a:lumMod val="50000"/>
                  </a:schemeClr>
                </a:solidFill>
                <a:effectLst/>
              </a:rPr>
              <a:t>	</a:t>
            </a:r>
            <a:r>
              <a:rPr lang="en-US" sz="2000" baseline="30000" dirty="0" smtClean="0">
                <a:solidFill>
                  <a:schemeClr val="bg1">
                    <a:lumMod val="50000"/>
                  </a:schemeClr>
                </a:solidFill>
                <a:effectLst/>
              </a:rPr>
              <a:t>     Living </a:t>
            </a:r>
            <a:r>
              <a:rPr lang="en-US" sz="2000" baseline="30000" dirty="0">
                <a:solidFill>
                  <a:schemeClr val="bg1">
                    <a:lumMod val="50000"/>
                  </a:schemeClr>
                </a:solidFill>
                <a:effectLst/>
              </a:rPr>
              <a:t>History </a:t>
            </a:r>
            <a:r>
              <a:rPr lang="en-US" sz="2000" dirty="0" smtClean="0">
                <a:solidFill>
                  <a:schemeClr val="bg1">
                    <a:lumMod val="50000"/>
                  </a:schemeClr>
                </a:solidFill>
                <a:effectLst/>
              </a:rPr>
              <a:t>       </a:t>
            </a:r>
            <a:r>
              <a:rPr lang="en-US" sz="2000" baseline="30000" dirty="0" smtClean="0">
                <a:solidFill>
                  <a:schemeClr val="bg1">
                    <a:lumMod val="50000"/>
                  </a:schemeClr>
                </a:solidFill>
                <a:effectLst/>
              </a:rPr>
              <a:t>Many </a:t>
            </a:r>
            <a:r>
              <a:rPr lang="en-US" sz="2000" baseline="30000" dirty="0">
                <a:solidFill>
                  <a:schemeClr val="bg1">
                    <a:lumMod val="50000"/>
                  </a:schemeClr>
                </a:solidFill>
                <a:effectLst/>
              </a:rPr>
              <a:t>Cultures</a:t>
            </a:r>
          </a:p>
        </p:txBody>
      </p:sp>
      <p:pic>
        <p:nvPicPr>
          <p:cNvPr id="3" name="Picture 2" descr="AltLogo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800" y="685800"/>
            <a:ext cx="8537733" cy="371563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4" name="Title 1"/>
          <p:cNvSpPr txBox="1">
            <a:spLocks/>
          </p:cNvSpPr>
          <p:nvPr/>
        </p:nvSpPr>
        <p:spPr>
          <a:xfrm>
            <a:off x="0" y="6350000"/>
            <a:ext cx="10159999" cy="1270000"/>
          </a:xfrm>
          <a:prstGeom prst="rect">
            <a:avLst/>
          </a:prstGeom>
        </p:spPr>
        <p:txBody>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r>
              <a:rPr lang="en-US" sz="4100" b="1" dirty="0" smtClean="0">
                <a:latin typeface="Calibri"/>
                <a:ea typeface="ＭＳ Ｐゴシック" pitchFamily="-84" charset="-128"/>
                <a:cs typeface="Calibri"/>
              </a:rPr>
              <a:t>Alternate Logos – Black &amp; White</a:t>
            </a:r>
          </a:p>
        </p:txBody>
      </p:sp>
      <p:pic>
        <p:nvPicPr>
          <p:cNvPr id="2" name="Picture 1"/>
          <p:cNvPicPr>
            <a:picLocks noChangeAspect="1"/>
          </p:cNvPicPr>
          <p:nvPr/>
        </p:nvPicPr>
        <p:blipFill>
          <a:blip r:embed="rId3"/>
          <a:stretch>
            <a:fillRect/>
          </a:stretch>
        </p:blipFill>
        <p:spPr>
          <a:xfrm>
            <a:off x="3048000" y="1219200"/>
            <a:ext cx="4064000" cy="4711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 y="914400"/>
            <a:ext cx="9753600" cy="6124754"/>
          </a:xfrm>
          <a:prstGeom prst="rect">
            <a:avLst/>
          </a:prstGeom>
          <a:noFill/>
        </p:spPr>
        <p:txBody>
          <a:bodyPr>
            <a:spAutoFit/>
          </a:bodyPr>
          <a:lstStyle/>
          <a:p>
            <a:pPr lvl="3" algn="l"/>
            <a:r>
              <a:rPr lang="en-US" dirty="0" smtClean="0">
                <a:solidFill>
                  <a:schemeClr val="tx1"/>
                </a:solidFill>
                <a:effectLst>
                  <a:outerShdw blurRad="38100" dist="38100" dir="2700000" algn="tl">
                    <a:srgbClr val="C0C0C0"/>
                  </a:outerShdw>
                </a:effectLst>
                <a:latin typeface="Calibri"/>
                <a:cs typeface="Calibri"/>
              </a:rPr>
              <a:t>	</a:t>
            </a:r>
            <a:r>
              <a:rPr lang="en-US" b="1" dirty="0" smtClean="0">
                <a:solidFill>
                  <a:schemeClr val="tx1"/>
                </a:solidFill>
                <a:effectLst>
                  <a:outerShdw blurRad="38100" dist="38100" dir="2700000" algn="tl">
                    <a:srgbClr val="C0C0C0"/>
                  </a:outerShdw>
                </a:effectLst>
                <a:latin typeface="Calibri"/>
                <a:cs typeface="Calibri"/>
              </a:rPr>
              <a:t>Workshop Agenda</a:t>
            </a:r>
            <a:endParaRPr lang="en-US" b="1" dirty="0">
              <a:solidFill>
                <a:schemeClr val="tx1"/>
              </a:solidFill>
              <a:effectLst>
                <a:outerShdw blurRad="38100" dist="38100" dir="2700000" algn="tl">
                  <a:srgbClr val="C0C0C0"/>
                </a:outerShdw>
              </a:effectLst>
              <a:latin typeface="Calibri"/>
              <a:cs typeface="Calibri"/>
            </a:endParaRPr>
          </a:p>
          <a:p>
            <a:pPr lvl="5"/>
            <a:endParaRPr lang="en-US" dirty="0" smtClean="0">
              <a:solidFill>
                <a:schemeClr val="tx1"/>
              </a:solidFill>
              <a:effectLst>
                <a:outerShdw blurRad="38100" dist="38100" dir="2700000" algn="tl">
                  <a:srgbClr val="C0C0C0"/>
                </a:outerShdw>
              </a:effectLst>
              <a:latin typeface="Calibri"/>
              <a:cs typeface="Calibri"/>
            </a:endParaRPr>
          </a:p>
          <a:p>
            <a:pPr lvl="5">
              <a:buFont typeface="Arial" pitchFamily="34" charset="0"/>
              <a:buChar char="•"/>
            </a:pPr>
            <a:r>
              <a:rPr lang="en-US" dirty="0" smtClean="0">
                <a:solidFill>
                  <a:schemeClr val="tx1"/>
                </a:solidFill>
                <a:effectLst>
                  <a:outerShdw blurRad="38100" dist="38100" dir="2700000" algn="tl">
                    <a:srgbClr val="C0C0C0"/>
                  </a:outerShdw>
                </a:effectLst>
                <a:latin typeface="Calibri"/>
                <a:cs typeface="Calibri"/>
              </a:rPr>
              <a:t> Branding</a:t>
            </a:r>
            <a:br>
              <a:rPr lang="en-US" dirty="0" smtClean="0">
                <a:solidFill>
                  <a:schemeClr val="tx1"/>
                </a:solidFill>
                <a:effectLst>
                  <a:outerShdw blurRad="38100" dist="38100" dir="2700000" algn="tl">
                    <a:srgbClr val="C0C0C0"/>
                  </a:outerShdw>
                </a:effectLst>
                <a:latin typeface="Calibri"/>
                <a:cs typeface="Calibri"/>
              </a:rPr>
            </a:br>
            <a:endParaRPr lang="en-US" dirty="0" smtClean="0">
              <a:solidFill>
                <a:schemeClr val="tx1"/>
              </a:solidFill>
              <a:effectLst>
                <a:outerShdw blurRad="38100" dist="38100" dir="2700000" algn="tl">
                  <a:srgbClr val="C0C0C0"/>
                </a:outerShdw>
              </a:effectLst>
              <a:latin typeface="Calibri"/>
              <a:cs typeface="Calibri"/>
            </a:endParaRPr>
          </a:p>
          <a:p>
            <a:pPr lvl="5">
              <a:buFont typeface="Arial" pitchFamily="34" charset="0"/>
              <a:buChar char="•"/>
            </a:pPr>
            <a:r>
              <a:rPr lang="en-US" dirty="0" smtClean="0">
                <a:solidFill>
                  <a:schemeClr val="tx1"/>
                </a:solidFill>
                <a:effectLst>
                  <a:outerShdw blurRad="38100" dist="38100" dir="2700000" algn="tl">
                    <a:srgbClr val="C0C0C0"/>
                  </a:outerShdw>
                </a:effectLst>
                <a:latin typeface="Calibri"/>
                <a:cs typeface="Calibri"/>
              </a:rPr>
              <a:t> Public Relations</a:t>
            </a:r>
            <a:br>
              <a:rPr lang="en-US" dirty="0" smtClean="0">
                <a:solidFill>
                  <a:schemeClr val="tx1"/>
                </a:solidFill>
                <a:effectLst>
                  <a:outerShdw blurRad="38100" dist="38100" dir="2700000" algn="tl">
                    <a:srgbClr val="C0C0C0"/>
                  </a:outerShdw>
                </a:effectLst>
                <a:latin typeface="Calibri"/>
                <a:cs typeface="Calibri"/>
              </a:rPr>
            </a:br>
            <a:endParaRPr lang="en-US" dirty="0" smtClean="0">
              <a:solidFill>
                <a:schemeClr val="tx1"/>
              </a:solidFill>
              <a:effectLst>
                <a:outerShdw blurRad="38100" dist="38100" dir="2700000" algn="tl">
                  <a:srgbClr val="C0C0C0"/>
                </a:outerShdw>
              </a:effectLst>
              <a:latin typeface="Calibri"/>
              <a:cs typeface="Calibri"/>
            </a:endParaRPr>
          </a:p>
          <a:p>
            <a:pPr lvl="5">
              <a:buFont typeface="Arial" pitchFamily="34" charset="0"/>
              <a:buChar char="•"/>
            </a:pPr>
            <a:r>
              <a:rPr lang="en-US" dirty="0" smtClean="0">
                <a:solidFill>
                  <a:schemeClr val="tx1"/>
                </a:solidFill>
                <a:effectLst>
                  <a:outerShdw blurRad="38100" dist="38100" dir="2700000" algn="tl">
                    <a:srgbClr val="C0C0C0"/>
                  </a:outerShdw>
                </a:effectLst>
                <a:latin typeface="Calibri"/>
                <a:cs typeface="Calibri"/>
              </a:rPr>
              <a:t> Media Planning</a:t>
            </a:r>
            <a:br>
              <a:rPr lang="en-US" dirty="0" smtClean="0">
                <a:solidFill>
                  <a:schemeClr val="tx1"/>
                </a:solidFill>
                <a:effectLst>
                  <a:outerShdw blurRad="38100" dist="38100" dir="2700000" algn="tl">
                    <a:srgbClr val="C0C0C0"/>
                  </a:outerShdw>
                </a:effectLst>
                <a:latin typeface="Calibri"/>
                <a:cs typeface="Calibri"/>
              </a:rPr>
            </a:br>
            <a:endParaRPr lang="en-US" dirty="0" smtClean="0">
              <a:solidFill>
                <a:schemeClr val="tx1"/>
              </a:solidFill>
              <a:effectLst>
                <a:outerShdw blurRad="38100" dist="38100" dir="2700000" algn="tl">
                  <a:srgbClr val="C0C0C0"/>
                </a:outerShdw>
              </a:effectLst>
              <a:latin typeface="Calibri"/>
              <a:cs typeface="Calibri"/>
            </a:endParaRPr>
          </a:p>
          <a:p>
            <a:pPr lvl="5">
              <a:buFont typeface="Arial" pitchFamily="34" charset="0"/>
              <a:buChar char="•"/>
            </a:pPr>
            <a:r>
              <a:rPr lang="en-US" dirty="0" smtClean="0">
                <a:solidFill>
                  <a:schemeClr val="tx1"/>
                </a:solidFill>
                <a:effectLst>
                  <a:outerShdw blurRad="38100" dist="38100" dir="2700000" algn="tl">
                    <a:srgbClr val="C0C0C0"/>
                  </a:outerShdw>
                </a:effectLst>
                <a:latin typeface="Calibri"/>
                <a:cs typeface="Calibri"/>
              </a:rPr>
              <a:t> Direct Response &amp; Creative Ways to Track </a:t>
            </a:r>
            <a:br>
              <a:rPr lang="en-US" dirty="0" smtClean="0">
                <a:solidFill>
                  <a:schemeClr val="tx1"/>
                </a:solidFill>
                <a:effectLst>
                  <a:outerShdw blurRad="38100" dist="38100" dir="2700000" algn="tl">
                    <a:srgbClr val="C0C0C0"/>
                  </a:outerShdw>
                </a:effectLst>
                <a:latin typeface="Calibri"/>
                <a:cs typeface="Calibri"/>
              </a:rPr>
            </a:br>
            <a:endParaRPr lang="en-US" dirty="0" smtClean="0">
              <a:solidFill>
                <a:schemeClr val="tx1"/>
              </a:solidFill>
              <a:effectLst>
                <a:outerShdw blurRad="38100" dist="38100" dir="2700000" algn="tl">
                  <a:srgbClr val="C0C0C0"/>
                </a:outerShdw>
              </a:effectLst>
              <a:latin typeface="Calibri"/>
              <a:cs typeface="Calibri"/>
            </a:endParaRPr>
          </a:p>
          <a:p>
            <a:pPr lvl="5">
              <a:buFont typeface="Arial" pitchFamily="34" charset="0"/>
              <a:buChar char="•"/>
            </a:pPr>
            <a:r>
              <a:rPr lang="en-US" dirty="0" smtClean="0">
                <a:solidFill>
                  <a:schemeClr val="tx1"/>
                </a:solidFill>
                <a:effectLst>
                  <a:outerShdw blurRad="38100" dist="38100" dir="2700000" algn="tl">
                    <a:srgbClr val="C0C0C0"/>
                  </a:outerShdw>
                </a:effectLst>
                <a:latin typeface="Calibri"/>
                <a:cs typeface="Calibri"/>
              </a:rPr>
              <a:t> Social Media</a:t>
            </a:r>
          </a:p>
          <a:p>
            <a:pPr lvl="5"/>
            <a:endParaRPr lang="en-US" dirty="0" smtClean="0">
              <a:solidFill>
                <a:schemeClr val="tx1"/>
              </a:solidFill>
              <a:effectLst>
                <a:outerShdw blurRad="38100" dist="38100" dir="2700000" algn="tl">
                  <a:srgbClr val="C0C0C0"/>
                </a:outerShdw>
              </a:effectLst>
              <a:latin typeface="Calibri"/>
              <a:cs typeface="Calibri"/>
            </a:endParaRPr>
          </a:p>
          <a:p>
            <a:pPr lvl="5">
              <a:buFont typeface="Arial" pitchFamily="34" charset="0"/>
              <a:buChar char="•"/>
            </a:pPr>
            <a:r>
              <a:rPr lang="en-US" dirty="0" smtClean="0">
                <a:solidFill>
                  <a:schemeClr val="tx1"/>
                </a:solidFill>
                <a:effectLst>
                  <a:outerShdw blurRad="38100" dist="38100" dir="2700000" algn="tl">
                    <a:srgbClr val="C0C0C0"/>
                  </a:outerShdw>
                </a:effectLst>
                <a:latin typeface="Calibri"/>
                <a:cs typeface="Calibri"/>
              </a:rPr>
              <a:t> Web Analytics</a:t>
            </a:r>
            <a:br>
              <a:rPr lang="en-US" dirty="0" smtClean="0">
                <a:solidFill>
                  <a:schemeClr val="tx1"/>
                </a:solidFill>
                <a:effectLst>
                  <a:outerShdw blurRad="38100" dist="38100" dir="2700000" algn="tl">
                    <a:srgbClr val="C0C0C0"/>
                  </a:outerShdw>
                </a:effectLst>
                <a:latin typeface="Calibri"/>
                <a:cs typeface="Calibri"/>
              </a:rPr>
            </a:br>
            <a:endParaRPr lang="en-US" dirty="0">
              <a:solidFill>
                <a:schemeClr val="tx1"/>
              </a:solidFill>
              <a:effectLst>
                <a:outerShdw blurRad="38100" dist="38100" dir="2700000" algn="tl">
                  <a:srgbClr val="C0C0C0"/>
                </a:outerShdw>
              </a:effectLst>
              <a:latin typeface="Calibri"/>
              <a:cs typeface="Calibri"/>
            </a:endParaRPr>
          </a:p>
        </p:txBody>
      </p:sp>
      <p:pic>
        <p:nvPicPr>
          <p:cNvPr id="4" name="Picture 3"/>
          <p:cNvPicPr>
            <a:picLocks noChangeAspect="1"/>
          </p:cNvPicPr>
          <p:nvPr/>
        </p:nvPicPr>
        <p:blipFill>
          <a:blip r:embed="rId2"/>
          <a:stretch>
            <a:fillRect/>
          </a:stretch>
        </p:blipFill>
        <p:spPr>
          <a:xfrm rot="18900000">
            <a:off x="1942836" y="1800584"/>
            <a:ext cx="452622" cy="452622"/>
          </a:xfrm>
          <a:prstGeom prst="rect">
            <a:avLst/>
          </a:prstGeom>
        </p:spPr>
      </p:pic>
      <p:pic>
        <p:nvPicPr>
          <p:cNvPr id="5" name="Picture 4"/>
          <p:cNvPicPr>
            <a:picLocks noChangeAspect="1"/>
          </p:cNvPicPr>
          <p:nvPr/>
        </p:nvPicPr>
        <p:blipFill>
          <a:blip r:embed="rId3"/>
          <a:stretch>
            <a:fillRect/>
          </a:stretch>
        </p:blipFill>
        <p:spPr>
          <a:xfrm rot="8100000">
            <a:off x="1942836" y="2638784"/>
            <a:ext cx="452622" cy="452622"/>
          </a:xfrm>
          <a:prstGeom prst="rect">
            <a:avLst/>
          </a:prstGeom>
        </p:spPr>
      </p:pic>
      <p:pic>
        <p:nvPicPr>
          <p:cNvPr id="6" name="Picture 5"/>
          <p:cNvPicPr>
            <a:picLocks noChangeAspect="1"/>
          </p:cNvPicPr>
          <p:nvPr/>
        </p:nvPicPr>
        <p:blipFill>
          <a:blip r:embed="rId4"/>
          <a:stretch>
            <a:fillRect/>
          </a:stretch>
        </p:blipFill>
        <p:spPr>
          <a:xfrm rot="10800000">
            <a:off x="2032000" y="3505200"/>
            <a:ext cx="254001" cy="457201"/>
          </a:xfrm>
          <a:prstGeom prst="rect">
            <a:avLst/>
          </a:prstGeom>
        </p:spPr>
      </p:pic>
      <p:pic>
        <p:nvPicPr>
          <p:cNvPr id="7" name="Picture 6"/>
          <p:cNvPicPr>
            <a:picLocks noChangeAspect="1"/>
          </p:cNvPicPr>
          <p:nvPr/>
        </p:nvPicPr>
        <p:blipFill>
          <a:blip r:embed="rId5"/>
          <a:stretch>
            <a:fillRect/>
          </a:stretch>
        </p:blipFill>
        <p:spPr>
          <a:xfrm>
            <a:off x="2032001" y="4343400"/>
            <a:ext cx="254000" cy="457200"/>
          </a:xfrm>
          <a:prstGeom prst="rect">
            <a:avLst/>
          </a:prstGeom>
        </p:spPr>
      </p:pic>
      <p:pic>
        <p:nvPicPr>
          <p:cNvPr id="8" name="Picture 7"/>
          <p:cNvPicPr>
            <a:picLocks noChangeAspect="1"/>
          </p:cNvPicPr>
          <p:nvPr/>
        </p:nvPicPr>
        <p:blipFill>
          <a:blip r:embed="rId6"/>
          <a:stretch>
            <a:fillRect/>
          </a:stretch>
        </p:blipFill>
        <p:spPr>
          <a:xfrm rot="13500000">
            <a:off x="1902713" y="5204712"/>
            <a:ext cx="479517" cy="479517"/>
          </a:xfrm>
          <a:prstGeom prst="rect">
            <a:avLst/>
          </a:prstGeom>
        </p:spPr>
      </p:pic>
      <p:pic>
        <p:nvPicPr>
          <p:cNvPr id="9" name="Picture 8"/>
          <p:cNvPicPr>
            <a:picLocks noChangeAspect="1"/>
          </p:cNvPicPr>
          <p:nvPr/>
        </p:nvPicPr>
        <p:blipFill>
          <a:blip r:embed="rId7"/>
          <a:stretch>
            <a:fillRect/>
          </a:stretch>
        </p:blipFill>
        <p:spPr>
          <a:xfrm rot="2700000">
            <a:off x="1895090" y="6042915"/>
            <a:ext cx="479542" cy="47954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4" name="Title 1"/>
          <p:cNvSpPr txBox="1">
            <a:spLocks/>
          </p:cNvSpPr>
          <p:nvPr/>
        </p:nvSpPr>
        <p:spPr>
          <a:xfrm>
            <a:off x="0" y="6350000"/>
            <a:ext cx="10159999" cy="1270000"/>
          </a:xfrm>
          <a:prstGeom prst="rect">
            <a:avLst/>
          </a:prstGeom>
        </p:spPr>
        <p:txBody>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r>
              <a:rPr lang="en-US" sz="4100" b="1" dirty="0" smtClean="0">
                <a:latin typeface="Calibri"/>
                <a:ea typeface="ＭＳ Ｐゴシック" pitchFamily="-84" charset="-128"/>
                <a:cs typeface="Calibri"/>
              </a:rPr>
              <a:t>Alternate Logos – Reversed</a:t>
            </a:r>
          </a:p>
        </p:txBody>
      </p:sp>
      <p:pic>
        <p:nvPicPr>
          <p:cNvPr id="2" name="Picture 1"/>
          <p:cNvPicPr>
            <a:picLocks noChangeAspect="1"/>
          </p:cNvPicPr>
          <p:nvPr/>
        </p:nvPicPr>
        <p:blipFill>
          <a:blip r:embed="rId3"/>
          <a:stretch>
            <a:fillRect/>
          </a:stretch>
        </p:blipFill>
        <p:spPr>
          <a:xfrm>
            <a:off x="3352800" y="1066800"/>
            <a:ext cx="3441700" cy="4813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pic>
        <p:nvPicPr>
          <p:cNvPr id="3" name="Picture 2"/>
          <p:cNvPicPr>
            <a:picLocks noChangeAspect="1"/>
          </p:cNvPicPr>
          <p:nvPr/>
        </p:nvPicPr>
        <p:blipFill>
          <a:blip r:embed="rId3"/>
          <a:stretch>
            <a:fillRect/>
          </a:stretch>
        </p:blipFill>
        <p:spPr>
          <a:xfrm>
            <a:off x="736600" y="838200"/>
            <a:ext cx="4114800" cy="5664200"/>
          </a:xfrm>
          <a:prstGeom prst="rect">
            <a:avLst/>
          </a:prstGeom>
        </p:spPr>
      </p:pic>
      <p:pic>
        <p:nvPicPr>
          <p:cNvPr id="4" name="Picture 3"/>
          <p:cNvPicPr>
            <a:picLocks noChangeAspect="1"/>
          </p:cNvPicPr>
          <p:nvPr/>
        </p:nvPicPr>
        <p:blipFill>
          <a:blip r:embed="rId4"/>
          <a:stretch>
            <a:fillRect/>
          </a:stretch>
        </p:blipFill>
        <p:spPr>
          <a:xfrm>
            <a:off x="5308600" y="2501900"/>
            <a:ext cx="4114800" cy="3213100"/>
          </a:xfrm>
          <a:prstGeom prst="rect">
            <a:avLst/>
          </a:prstGeom>
        </p:spPr>
      </p:pic>
      <p:sp>
        <p:nvSpPr>
          <p:cNvPr id="7" name="Title 1"/>
          <p:cNvSpPr txBox="1">
            <a:spLocks/>
          </p:cNvSpPr>
          <p:nvPr/>
        </p:nvSpPr>
        <p:spPr>
          <a:xfrm>
            <a:off x="0" y="6350000"/>
            <a:ext cx="10159999" cy="1270000"/>
          </a:xfrm>
          <a:prstGeom prst="rect">
            <a:avLst/>
          </a:prstGeom>
        </p:spPr>
        <p:txBody>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r>
              <a:rPr lang="en-US" sz="4100" b="1" dirty="0" smtClean="0">
                <a:latin typeface="Calibri"/>
                <a:ea typeface="ＭＳ Ｐゴシック" pitchFamily="-84" charset="-128"/>
                <a:cs typeface="Calibri"/>
              </a:rPr>
              <a:t>Ad Templates</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4" name="Title 1"/>
          <p:cNvSpPr txBox="1">
            <a:spLocks/>
          </p:cNvSpPr>
          <p:nvPr/>
        </p:nvSpPr>
        <p:spPr>
          <a:xfrm>
            <a:off x="0" y="6350000"/>
            <a:ext cx="10159999" cy="1270000"/>
          </a:xfrm>
          <a:prstGeom prst="rect">
            <a:avLst/>
          </a:prstGeom>
        </p:spPr>
        <p:txBody>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r>
              <a:rPr lang="en-US" sz="4100" b="1" dirty="0" smtClean="0">
                <a:latin typeface="Calibri"/>
                <a:ea typeface="ＭＳ Ｐゴシック" pitchFamily="-84" charset="-128"/>
                <a:cs typeface="Calibri"/>
              </a:rPr>
              <a:t>Postcard Template</a:t>
            </a:r>
          </a:p>
        </p:txBody>
      </p:sp>
      <p:pic>
        <p:nvPicPr>
          <p:cNvPr id="2" name="Picture 1"/>
          <p:cNvPicPr>
            <a:picLocks noChangeAspect="1"/>
          </p:cNvPicPr>
          <p:nvPr/>
        </p:nvPicPr>
        <p:blipFill>
          <a:blip r:embed="rId3"/>
          <a:stretch>
            <a:fillRect/>
          </a:stretch>
        </p:blipFill>
        <p:spPr>
          <a:xfrm>
            <a:off x="508000" y="2438400"/>
            <a:ext cx="4267200" cy="3200400"/>
          </a:xfrm>
          <a:prstGeom prst="rect">
            <a:avLst/>
          </a:prstGeom>
        </p:spPr>
      </p:pic>
      <p:pic>
        <p:nvPicPr>
          <p:cNvPr id="5" name="Picture 4"/>
          <p:cNvPicPr>
            <a:picLocks noChangeAspect="1"/>
          </p:cNvPicPr>
          <p:nvPr/>
        </p:nvPicPr>
        <p:blipFill>
          <a:blip r:embed="rId4"/>
          <a:stretch>
            <a:fillRect/>
          </a:stretch>
        </p:blipFill>
        <p:spPr>
          <a:xfrm>
            <a:off x="5308600" y="2425700"/>
            <a:ext cx="4216400" cy="3213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0160000" cy="7620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4" name="TextBox 3"/>
          <p:cNvSpPr txBox="1"/>
          <p:nvPr/>
        </p:nvSpPr>
        <p:spPr>
          <a:xfrm>
            <a:off x="0" y="3324761"/>
            <a:ext cx="10160000" cy="1323439"/>
          </a:xfrm>
          <a:prstGeom prst="rect">
            <a:avLst/>
          </a:prstGeom>
          <a:noFill/>
        </p:spPr>
        <p:txBody>
          <a:bodyPr wrap="square" rtlCol="0">
            <a:spAutoFit/>
          </a:bodyPr>
          <a:lstStyle/>
          <a:p>
            <a:r>
              <a:rPr lang="en-US" sz="4000" b="1" dirty="0" smtClean="0">
                <a:solidFill>
                  <a:schemeClr val="tx1"/>
                </a:solidFill>
                <a:effectLst/>
                <a:latin typeface="Calibri"/>
                <a:cs typeface="Calibri"/>
              </a:rPr>
              <a:t>Any questions </a:t>
            </a:r>
            <a:br>
              <a:rPr lang="en-US" sz="4000" b="1" dirty="0" smtClean="0">
                <a:solidFill>
                  <a:schemeClr val="tx1"/>
                </a:solidFill>
                <a:effectLst/>
                <a:latin typeface="Calibri"/>
                <a:cs typeface="Calibri"/>
              </a:rPr>
            </a:br>
            <a:r>
              <a:rPr lang="en-US" sz="4000" b="1" dirty="0" smtClean="0">
                <a:solidFill>
                  <a:schemeClr val="tx1"/>
                </a:solidFill>
                <a:effectLst/>
                <a:latin typeface="Calibri"/>
                <a:cs typeface="Calibri"/>
              </a:rPr>
              <a:t>about Branding?</a:t>
            </a:r>
            <a:endParaRPr lang="en-US" sz="4400" b="1" dirty="0">
              <a:solidFill>
                <a:schemeClr val="tx1"/>
              </a:solidFill>
              <a:effectLst/>
              <a:latin typeface="Calibri"/>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0160000" cy="7620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0185399" cy="7639049"/>
          </a:xfrm>
          <a:prstGeom prst="rect">
            <a:avLst/>
          </a:prstGeom>
          <a:ln>
            <a:noFill/>
          </a:ln>
        </p:spPr>
      </p:pic>
      <p:sp>
        <p:nvSpPr>
          <p:cNvPr id="9" name="Rectangle 1"/>
          <p:cNvSpPr>
            <a:spLocks/>
          </p:cNvSpPr>
          <p:nvPr/>
        </p:nvSpPr>
        <p:spPr bwMode="auto">
          <a:xfrm>
            <a:off x="279400" y="7239000"/>
            <a:ext cx="9601200" cy="304800"/>
          </a:xfrm>
          <a:prstGeom prst="rect">
            <a:avLst/>
          </a:prstGeom>
          <a:noFill/>
          <a:ln w="12700">
            <a:noFill/>
            <a:miter lim="800000"/>
            <a:headEnd/>
            <a:tailEnd/>
          </a:ln>
        </p:spPr>
        <p:txBody>
          <a:bodyPr lIns="0" tIns="0" rIns="0" bIns="0" anchor="ctr"/>
          <a:lstStyle/>
          <a:p>
            <a:pPr>
              <a:lnSpc>
                <a:spcPct val="70000"/>
              </a:lnSpc>
            </a:pPr>
            <a:r>
              <a:rPr lang="en-US" sz="1400" baseline="7000" dirty="0">
                <a:effectLst>
                  <a:outerShdw blurRad="38100" dist="38100" dir="2700000" algn="tl">
                    <a:srgbClr val="C0C0C0"/>
                  </a:outerShdw>
                </a:effectLst>
                <a:latin typeface="Myriad Pro" pitchFamily="34" charset="0"/>
                <a:sym typeface="Myriad Pro" pitchFamily="34" charset="0"/>
              </a:rPr>
              <a:t>© 2013</a:t>
            </a:r>
            <a:r>
              <a:rPr lang="en-US" sz="1400" dirty="0">
                <a:effectLst>
                  <a:outerShdw blurRad="38100" dist="38100" dir="2700000" algn="tl">
                    <a:srgbClr val="C0C0C0"/>
                  </a:outerShdw>
                </a:effectLst>
                <a:latin typeface="Myriad Pro" pitchFamily="34" charset="0"/>
                <a:sym typeface="Myriad Pro" pitchFamily="34" charset="0"/>
              </a:rPr>
              <a:t> </a:t>
            </a:r>
            <a:r>
              <a:rPr lang="en-US" sz="1400" baseline="7000" dirty="0">
                <a:effectLst>
                  <a:outerShdw blurRad="38100" dist="38100" dir="2700000" algn="tl">
                    <a:srgbClr val="C0C0C0"/>
                  </a:outerShdw>
                </a:effectLst>
                <a:latin typeface="Myriad Pro" pitchFamily="34" charset="0"/>
                <a:sym typeface="Myriad Pro" pitchFamily="34" charset="0"/>
              </a:rPr>
              <a:t> Shepherd.  All rights reserved. Any duplication, reproduction or usage of this document or any portion thereof without the written consent from Shepherd is prohibited.</a:t>
            </a:r>
          </a:p>
        </p:txBody>
      </p:sp>
      <p:sp>
        <p:nvSpPr>
          <p:cNvPr id="11" name="Content Placeholder 2"/>
          <p:cNvSpPr txBox="1">
            <a:spLocks/>
          </p:cNvSpPr>
          <p:nvPr/>
        </p:nvSpPr>
        <p:spPr bwMode="auto">
          <a:xfrm>
            <a:off x="7594600" y="5105400"/>
            <a:ext cx="2667000" cy="533400"/>
          </a:xfrm>
          <a:prstGeom prst="rect">
            <a:avLst/>
          </a:prstGeom>
          <a:noFill/>
          <a:ln w="9525">
            <a:noFill/>
            <a:miter lim="800000"/>
            <a:headEnd/>
            <a:tailEnd/>
          </a:ln>
        </p:spPr>
        <p:txBody>
          <a:bodyPr vert="horz" wrap="square" lIns="101598" tIns="50798" rIns="101598" bIns="50798" numCol="1" rtlCol="0" anchor="t" anchorCtr="0" compatLnSpc="1">
            <a:prstTxWarp prst="textNoShape">
              <a:avLst/>
            </a:prstTxWarp>
            <a:normAutofit/>
          </a:bodyPr>
          <a:lstStyle>
            <a:lvl1pPr marL="379413" indent="-379413" algn="l" defTabSz="1014413" rtl="0" eaLnBrk="0" fontAlgn="base" hangingPunct="0">
              <a:spcBef>
                <a:spcPct val="20000"/>
              </a:spcBef>
              <a:spcAft>
                <a:spcPct val="0"/>
              </a:spcAft>
              <a:buFont typeface="Arial" pitchFamily="34" charset="0"/>
              <a:buChar char="•"/>
              <a:defRPr sz="3600" kern="1200">
                <a:solidFill>
                  <a:schemeClr val="tx1"/>
                </a:solidFill>
                <a:latin typeface="+mn-lt"/>
                <a:ea typeface="ＭＳ Ｐゴシック" charset="0"/>
                <a:cs typeface="ＭＳ Ｐゴシック" charset="0"/>
              </a:defRPr>
            </a:lvl1pPr>
            <a:lvl2pPr marL="823913" indent="-315913" algn="l" defTabSz="1014413" rtl="0" eaLnBrk="0" fontAlgn="base" hangingPunct="0">
              <a:spcBef>
                <a:spcPct val="20000"/>
              </a:spcBef>
              <a:spcAft>
                <a:spcPct val="0"/>
              </a:spcAft>
              <a:buFont typeface="Arial" pitchFamily="34" charset="0"/>
              <a:buChar char="–"/>
              <a:defRPr sz="3100" kern="1200">
                <a:solidFill>
                  <a:schemeClr val="tx1"/>
                </a:solidFill>
                <a:latin typeface="+mn-lt"/>
                <a:ea typeface="ＭＳ Ｐゴシック" charset="0"/>
                <a:cs typeface="+mn-cs"/>
              </a:defRPr>
            </a:lvl2pPr>
            <a:lvl3pPr marL="1268413" indent="-252413" algn="l" defTabSz="1014413" rtl="0" eaLnBrk="0" fontAlgn="base" hangingPunct="0">
              <a:spcBef>
                <a:spcPct val="20000"/>
              </a:spcBef>
              <a:spcAft>
                <a:spcPct val="0"/>
              </a:spcAft>
              <a:buFont typeface="Arial" pitchFamily="34" charset="0"/>
              <a:buChar char="•"/>
              <a:defRPr sz="2700" kern="1200">
                <a:solidFill>
                  <a:schemeClr val="tx1"/>
                </a:solidFill>
                <a:latin typeface="+mn-lt"/>
                <a:ea typeface="ＭＳ Ｐゴシック" charset="0"/>
                <a:cs typeface="+mn-cs"/>
              </a:defRPr>
            </a:lvl3pPr>
            <a:lvl4pPr marL="1776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4pPr>
            <a:lvl5pPr marL="2284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5pPr>
            <a:lvl6pPr marL="279394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93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92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913"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380992" indent="-380992" defTabSz="1015980" fontAlgn="auto">
              <a:spcAft>
                <a:spcPts val="0"/>
              </a:spcAft>
              <a:buFont typeface="Arial" pitchFamily="34" charset="0"/>
              <a:buNone/>
              <a:defRPr/>
            </a:pPr>
            <a:r>
              <a:rPr lang="en-US" sz="2400" dirty="0" smtClean="0">
                <a:solidFill>
                  <a:schemeClr val="bg1">
                    <a:lumMod val="75000"/>
                  </a:schemeClr>
                </a:solidFill>
                <a:effectLst/>
                <a:latin typeface="Calibri"/>
                <a:ea typeface="+mn-ea"/>
                <a:cs typeface="Calibri"/>
              </a:rPr>
              <a:t>October 29, 2013</a:t>
            </a:r>
          </a:p>
          <a:p>
            <a:pPr marL="380992" indent="-380992" defTabSz="1015980" fontAlgn="auto">
              <a:spcAft>
                <a:spcPts val="0"/>
              </a:spcAft>
              <a:buFont typeface="Arial" pitchFamily="34" charset="0"/>
              <a:buNone/>
              <a:defRPr/>
            </a:pPr>
            <a:endParaRPr lang="en-US" dirty="0" smtClean="0">
              <a:solidFill>
                <a:schemeClr val="bg1">
                  <a:lumMod val="75000"/>
                </a:schemeClr>
              </a:solidFill>
              <a:effectLst/>
              <a:latin typeface="Calibri"/>
              <a:ea typeface="+mn-ea"/>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9" cy="7639049"/>
          </a:xfrm>
          <a:prstGeom prst="rect">
            <a:avLst/>
          </a:prstGeom>
        </p:spPr>
      </p:pic>
      <p:sp>
        <p:nvSpPr>
          <p:cNvPr id="5" name="Title 1"/>
          <p:cNvSpPr txBox="1">
            <a:spLocks/>
          </p:cNvSpPr>
          <p:nvPr/>
        </p:nvSpPr>
        <p:spPr bwMode="auto">
          <a:xfrm>
            <a:off x="736600" y="21336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100" b="1" dirty="0" smtClean="0">
                <a:ea typeface="ＭＳ Ｐゴシック" pitchFamily="-84" charset="-128"/>
                <a:cs typeface="Calibri"/>
              </a:rPr>
              <a:t>What is media relations?</a:t>
            </a:r>
            <a:endParaRPr lang="en-US" sz="4100" b="1" dirty="0">
              <a:ea typeface="ＭＳ Ｐゴシック" pitchFamily="-84" charset="-128"/>
              <a:cs typeface="Calibri"/>
            </a:endParaRPr>
          </a:p>
        </p:txBody>
      </p:sp>
      <p:sp>
        <p:nvSpPr>
          <p:cNvPr id="6" name="Content Placeholder 2"/>
          <p:cNvSpPr txBox="1">
            <a:spLocks/>
          </p:cNvSpPr>
          <p:nvPr/>
        </p:nvSpPr>
        <p:spPr bwMode="auto">
          <a:xfrm>
            <a:off x="1228725" y="3206750"/>
            <a:ext cx="9413875" cy="42608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eaLnBrk="1" hangingPunct="1">
              <a:lnSpc>
                <a:spcPct val="115000"/>
              </a:lnSpc>
              <a:spcBef>
                <a:spcPts val="0"/>
              </a:spcBef>
              <a:spcAft>
                <a:spcPts val="0"/>
              </a:spcAft>
              <a:defRPr/>
            </a:pPr>
            <a:r>
              <a:rPr lang="en-US" sz="3200" i="0" dirty="0">
                <a:solidFill>
                  <a:srgbClr val="000000"/>
                </a:solidFill>
                <a:effectLst/>
                <a:ea typeface="Calibri"/>
                <a:cs typeface="Times New Roman"/>
              </a:rPr>
              <a:t>Media relations is building relationships </a:t>
            </a:r>
            <a:r>
              <a:rPr lang="en-US" sz="3200" i="0" dirty="0" smtClean="0">
                <a:solidFill>
                  <a:srgbClr val="000000"/>
                </a:solidFill>
                <a:effectLst/>
                <a:ea typeface="Calibri"/>
                <a:cs typeface="Times New Roman"/>
              </a:rPr>
              <a:t>with </a:t>
            </a:r>
            <a:br>
              <a:rPr lang="en-US" sz="3200" i="0" dirty="0" smtClean="0">
                <a:solidFill>
                  <a:srgbClr val="000000"/>
                </a:solidFill>
                <a:effectLst/>
                <a:ea typeface="Calibri"/>
                <a:cs typeface="Times New Roman"/>
              </a:rPr>
            </a:br>
            <a:r>
              <a:rPr lang="en-US" sz="3200" i="0" dirty="0" smtClean="0">
                <a:solidFill>
                  <a:srgbClr val="000000"/>
                </a:solidFill>
                <a:effectLst/>
                <a:ea typeface="Calibri"/>
                <a:cs typeface="Times New Roman"/>
              </a:rPr>
              <a:t>contacts </a:t>
            </a:r>
            <a:r>
              <a:rPr lang="en-US" sz="3200" i="0" dirty="0">
                <a:solidFill>
                  <a:srgbClr val="000000"/>
                </a:solidFill>
                <a:effectLst/>
                <a:ea typeface="Calibri"/>
                <a:cs typeface="Times New Roman"/>
              </a:rPr>
              <a:t>at media outlets, informing </a:t>
            </a:r>
            <a:r>
              <a:rPr lang="en-US" sz="3200" i="0" dirty="0" smtClean="0">
                <a:solidFill>
                  <a:srgbClr val="000000"/>
                </a:solidFill>
                <a:effectLst/>
                <a:ea typeface="Calibri"/>
                <a:cs typeface="Times New Roman"/>
              </a:rPr>
              <a:t>the </a:t>
            </a:r>
            <a:r>
              <a:rPr lang="en-US" sz="3200" i="0" dirty="0">
                <a:solidFill>
                  <a:srgbClr val="000000"/>
                </a:solidFill>
                <a:effectLst/>
                <a:ea typeface="Calibri"/>
                <a:cs typeface="Times New Roman"/>
              </a:rPr>
              <a:t>public </a:t>
            </a:r>
            <a:r>
              <a:rPr lang="en-US" sz="3200" i="0" dirty="0" smtClean="0">
                <a:solidFill>
                  <a:srgbClr val="000000"/>
                </a:solidFill>
                <a:effectLst/>
                <a:ea typeface="Calibri"/>
                <a:cs typeface="Times New Roman"/>
              </a:rPr>
              <a:t/>
            </a:r>
            <a:br>
              <a:rPr lang="en-US" sz="3200" i="0" dirty="0" smtClean="0">
                <a:solidFill>
                  <a:srgbClr val="000000"/>
                </a:solidFill>
                <a:effectLst/>
                <a:ea typeface="Calibri"/>
                <a:cs typeface="Times New Roman"/>
              </a:rPr>
            </a:br>
            <a:r>
              <a:rPr lang="en-US" sz="3200" i="0" dirty="0" smtClean="0">
                <a:solidFill>
                  <a:srgbClr val="000000"/>
                </a:solidFill>
                <a:effectLst/>
                <a:ea typeface="Calibri"/>
                <a:cs typeface="Times New Roman"/>
              </a:rPr>
              <a:t>about </a:t>
            </a:r>
            <a:r>
              <a:rPr lang="en-US" sz="3200" i="0" dirty="0">
                <a:solidFill>
                  <a:srgbClr val="000000"/>
                </a:solidFill>
                <a:effectLst/>
                <a:ea typeface="Calibri"/>
                <a:cs typeface="Times New Roman"/>
              </a:rPr>
              <a:t>your company or organization.</a:t>
            </a:r>
          </a:p>
          <a:p>
            <a:pPr eaLnBrk="1" hangingPunct="1">
              <a:defRPr/>
            </a:pPr>
            <a:endParaRPr lang="en-US" sz="2000" i="0" dirty="0">
              <a:solidFill>
                <a:srgbClr val="000000"/>
              </a:solidFill>
              <a:effectLst/>
              <a:latin typeface="Arial" pitchFamily="34" charset="0"/>
              <a:cs typeface="Arial" pitchFamily="34" charset="0"/>
            </a:endParaRPr>
          </a:p>
          <a:p>
            <a:pPr eaLnBrk="1" hangingPunct="1">
              <a:defRPr/>
            </a:pPr>
            <a:endParaRPr lang="en-US" sz="2000" i="0" dirty="0">
              <a:solidFill>
                <a:srgbClr val="000000"/>
              </a:solidFill>
              <a:effectLst/>
              <a:latin typeface="Arial" pitchFamily="34" charset="0"/>
              <a:cs typeface="Arial" pitchFamily="34" charset="0"/>
            </a:endParaRPr>
          </a:p>
          <a:p>
            <a:pPr eaLnBrk="1" hangingPunct="1">
              <a:defRPr/>
            </a:pPr>
            <a:endParaRPr lang="en-US" sz="2000" i="0" dirty="0">
              <a:solidFill>
                <a:srgbClr val="000000"/>
              </a:solidFill>
              <a:effectLst/>
              <a:latin typeface="Arial" pitchFamily="34" charset="0"/>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9" cy="7639048"/>
          </a:xfrm>
          <a:prstGeom prst="rect">
            <a:avLst/>
          </a:prstGeom>
        </p:spPr>
      </p:pic>
      <p:sp>
        <p:nvSpPr>
          <p:cNvPr id="5" name="Title 1"/>
          <p:cNvSpPr txBox="1">
            <a:spLocks/>
          </p:cNvSpPr>
          <p:nvPr/>
        </p:nvSpPr>
        <p:spPr bwMode="auto">
          <a:xfrm>
            <a:off x="736600" y="16764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100" b="1" dirty="0" smtClean="0">
                <a:effectLst/>
                <a:ea typeface="ＭＳ Ｐゴシック" pitchFamily="-84" charset="-128"/>
                <a:cs typeface="Calibri"/>
              </a:rPr>
              <a:t>What are the tools of media relations?</a:t>
            </a:r>
            <a:endParaRPr lang="en-US" sz="4100" b="1" dirty="0">
              <a:effectLst/>
              <a:ea typeface="ＭＳ Ｐゴシック" pitchFamily="-84" charset="-128"/>
              <a:cs typeface="Calibri"/>
            </a:endParaRPr>
          </a:p>
        </p:txBody>
      </p:sp>
      <p:sp>
        <p:nvSpPr>
          <p:cNvPr id="6" name="Content Placeholder 2"/>
          <p:cNvSpPr txBox="1">
            <a:spLocks/>
          </p:cNvSpPr>
          <p:nvPr/>
        </p:nvSpPr>
        <p:spPr bwMode="auto">
          <a:xfrm>
            <a:off x="1228725" y="2749550"/>
            <a:ext cx="9413875" cy="42608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457200" indent="-457200" eaLnBrk="1" hangingPunct="1">
              <a:buFont typeface="Arial"/>
              <a:buChar char="•"/>
              <a:defRPr/>
            </a:pPr>
            <a:r>
              <a:rPr lang="en-US" sz="3200" i="0" dirty="0">
                <a:solidFill>
                  <a:srgbClr val="000000"/>
                </a:solidFill>
                <a:effectLst/>
              </a:rPr>
              <a:t>Communications plan</a:t>
            </a:r>
          </a:p>
          <a:p>
            <a:pPr marL="457200" indent="-457200" eaLnBrk="1" hangingPunct="1">
              <a:buFont typeface="Arial"/>
              <a:buChar char="•"/>
              <a:defRPr/>
            </a:pPr>
            <a:r>
              <a:rPr lang="en-US" sz="3200" i="0" dirty="0">
                <a:solidFill>
                  <a:srgbClr val="000000"/>
                </a:solidFill>
                <a:effectLst/>
              </a:rPr>
              <a:t>Media list</a:t>
            </a:r>
          </a:p>
          <a:p>
            <a:pPr marL="457200" indent="-457200" eaLnBrk="1" hangingPunct="1">
              <a:buFont typeface="Arial"/>
              <a:buChar char="•"/>
              <a:defRPr/>
            </a:pPr>
            <a:r>
              <a:rPr lang="en-US" sz="3200" i="0" dirty="0">
                <a:solidFill>
                  <a:srgbClr val="000000"/>
                </a:solidFill>
                <a:effectLst/>
              </a:rPr>
              <a:t>Editorial calendar</a:t>
            </a:r>
          </a:p>
          <a:p>
            <a:pPr marL="457200" indent="-457200" eaLnBrk="1" hangingPunct="1">
              <a:buFont typeface="Arial"/>
              <a:buChar char="•"/>
              <a:defRPr/>
            </a:pPr>
            <a:r>
              <a:rPr lang="en-US" sz="3200" i="0" dirty="0">
                <a:solidFill>
                  <a:srgbClr val="000000"/>
                </a:solidFill>
                <a:effectLst/>
              </a:rPr>
              <a:t>Fact sheet</a:t>
            </a:r>
          </a:p>
          <a:p>
            <a:pPr marL="457200" indent="-457200" eaLnBrk="1" hangingPunct="1">
              <a:buFont typeface="Arial"/>
              <a:buChar char="•"/>
              <a:defRPr/>
            </a:pPr>
            <a:r>
              <a:rPr lang="en-US" sz="3200" i="0" dirty="0">
                <a:solidFill>
                  <a:srgbClr val="000000"/>
                </a:solidFill>
                <a:effectLst/>
              </a:rPr>
              <a:t>Media kit</a:t>
            </a:r>
          </a:p>
          <a:p>
            <a:pPr marL="457200" indent="-457200" eaLnBrk="1" hangingPunct="1">
              <a:buFont typeface="Arial"/>
              <a:buChar char="•"/>
              <a:defRPr/>
            </a:pPr>
            <a:r>
              <a:rPr lang="en-US" sz="3200" i="0" dirty="0">
                <a:solidFill>
                  <a:srgbClr val="000000"/>
                </a:solidFill>
                <a:effectLst/>
              </a:rPr>
              <a:t>Press releases</a:t>
            </a:r>
          </a:p>
          <a:p>
            <a:pPr marL="457200" indent="-457200" eaLnBrk="1" hangingPunct="1">
              <a:buFont typeface="Arial"/>
              <a:buChar char="•"/>
              <a:defRPr/>
            </a:pPr>
            <a:r>
              <a:rPr lang="en-US" sz="3200" i="0" dirty="0">
                <a:solidFill>
                  <a:srgbClr val="000000"/>
                </a:solidFill>
                <a:effectLst/>
              </a:rPr>
              <a:t>Pitches</a:t>
            </a:r>
          </a:p>
          <a:p>
            <a:pPr marL="380992" indent="-380992" defTabSz="1015980" eaLnBrk="1" fontAlgn="auto" hangingPunct="1">
              <a:spcAft>
                <a:spcPts val="0"/>
              </a:spcAft>
              <a:buFont typeface="Arial"/>
              <a:buChar char="•"/>
              <a:defRPr/>
            </a:pPr>
            <a:endParaRPr lang="en-US" sz="2000" i="0" dirty="0">
              <a:solidFill>
                <a:srgbClr val="000000"/>
              </a:solidFill>
              <a:effectLst/>
              <a:latin typeface="Arial" pitchFamily="34" charset="0"/>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9" cy="7639048"/>
          </a:xfrm>
          <a:prstGeom prst="rect">
            <a:avLst/>
          </a:prstGeom>
        </p:spPr>
      </p:pic>
      <p:sp>
        <p:nvSpPr>
          <p:cNvPr id="8" name="Title 1"/>
          <p:cNvSpPr txBox="1">
            <a:spLocks/>
          </p:cNvSpPr>
          <p:nvPr/>
        </p:nvSpPr>
        <p:spPr bwMode="auto">
          <a:xfrm>
            <a:off x="736600" y="7620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100" b="1" dirty="0" smtClean="0">
                <a:effectLst/>
                <a:ea typeface="ＭＳ Ｐゴシック" pitchFamily="-84" charset="-128"/>
                <a:cs typeface="Calibri"/>
              </a:rPr>
              <a:t>Creating a Media List</a:t>
            </a:r>
            <a:endParaRPr lang="en-US" sz="4100" b="1" dirty="0">
              <a:effectLst/>
              <a:ea typeface="ＭＳ Ｐゴシック" pitchFamily="-84" charset="-128"/>
              <a:cs typeface="Calibri"/>
            </a:endParaRPr>
          </a:p>
        </p:txBody>
      </p:sp>
      <p:sp>
        <p:nvSpPr>
          <p:cNvPr id="9" name="Content Placeholder 2"/>
          <p:cNvSpPr txBox="1">
            <a:spLocks/>
          </p:cNvSpPr>
          <p:nvPr/>
        </p:nvSpPr>
        <p:spPr bwMode="auto">
          <a:xfrm>
            <a:off x="1228725" y="18351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eaLnBrk="1" hangingPunct="1">
              <a:lnSpc>
                <a:spcPct val="80000"/>
              </a:lnSpc>
            </a:pPr>
            <a:r>
              <a:rPr lang="ja-JP" altLang="en-US" sz="2800" i="0" dirty="0" smtClean="0">
                <a:solidFill>
                  <a:schemeClr val="bg1">
                    <a:lumMod val="50000"/>
                  </a:schemeClr>
                </a:solidFill>
                <a:effectLst/>
                <a:ea typeface="ＭＳ Ｐゴシック" pitchFamily="-84" charset="-128"/>
              </a:rPr>
              <a:t>“</a:t>
            </a:r>
            <a:r>
              <a:rPr lang="en-US" altLang="ja-JP" sz="2800" i="0" dirty="0">
                <a:solidFill>
                  <a:schemeClr val="bg1">
                    <a:lumMod val="50000"/>
                  </a:schemeClr>
                </a:solidFill>
                <a:effectLst/>
                <a:ea typeface="ＭＳ Ｐゴシック" pitchFamily="-84" charset="-128"/>
              </a:rPr>
              <a:t>To truly do your job, you need to be immersed in </a:t>
            </a:r>
            <a:r>
              <a:rPr lang="en-US" altLang="ja-JP" sz="2800" i="0" dirty="0" smtClean="0">
                <a:solidFill>
                  <a:schemeClr val="bg1">
                    <a:lumMod val="50000"/>
                  </a:schemeClr>
                </a:solidFill>
                <a:effectLst/>
                <a:ea typeface="ＭＳ Ｐゴシック" pitchFamily="-84" charset="-128"/>
              </a:rPr>
              <a:t/>
            </a:r>
            <a:br>
              <a:rPr lang="en-US" altLang="ja-JP" sz="2800" i="0" dirty="0" smtClean="0">
                <a:solidFill>
                  <a:schemeClr val="bg1">
                    <a:lumMod val="50000"/>
                  </a:schemeClr>
                </a:solidFill>
                <a:effectLst/>
                <a:ea typeface="ＭＳ Ｐゴシック" pitchFamily="-84" charset="-128"/>
              </a:rPr>
            </a:br>
            <a:r>
              <a:rPr lang="en-US" altLang="ja-JP" sz="2800" i="0" dirty="0" smtClean="0">
                <a:solidFill>
                  <a:schemeClr val="bg1">
                    <a:lumMod val="50000"/>
                  </a:schemeClr>
                </a:solidFill>
                <a:effectLst/>
                <a:ea typeface="ＭＳ Ｐゴシック" pitchFamily="-84" charset="-128"/>
              </a:rPr>
              <a:t>the </a:t>
            </a:r>
            <a:r>
              <a:rPr lang="en-US" altLang="ja-JP" sz="2800" i="0" dirty="0">
                <a:solidFill>
                  <a:schemeClr val="bg1">
                    <a:lumMod val="50000"/>
                  </a:schemeClr>
                </a:solidFill>
                <a:effectLst/>
                <a:ea typeface="ＭＳ Ｐゴシック" pitchFamily="-84" charset="-128"/>
              </a:rPr>
              <a:t>industry news and know whom </a:t>
            </a:r>
            <a:r>
              <a:rPr lang="en-US" altLang="ja-JP" sz="2800" i="0" dirty="0" smtClean="0">
                <a:solidFill>
                  <a:schemeClr val="bg1">
                    <a:lumMod val="50000"/>
                  </a:schemeClr>
                </a:solidFill>
                <a:effectLst/>
                <a:ea typeface="ＭＳ Ｐゴシック" pitchFamily="-84" charset="-128"/>
              </a:rPr>
              <a:t>you’re </a:t>
            </a:r>
            <a:r>
              <a:rPr lang="en-US" altLang="ja-JP" sz="2800" i="0" dirty="0">
                <a:solidFill>
                  <a:schemeClr val="bg1">
                    <a:lumMod val="50000"/>
                  </a:schemeClr>
                </a:solidFill>
                <a:effectLst/>
                <a:ea typeface="ＭＳ Ｐゴシック" pitchFamily="-84" charset="-128"/>
              </a:rPr>
              <a:t>targeting.</a:t>
            </a:r>
            <a:r>
              <a:rPr lang="ja-JP" altLang="en-US" sz="2800" i="0" dirty="0">
                <a:solidFill>
                  <a:schemeClr val="bg1">
                    <a:lumMod val="50000"/>
                  </a:schemeClr>
                </a:solidFill>
                <a:effectLst/>
                <a:ea typeface="ＭＳ Ｐゴシック" pitchFamily="-84" charset="-128"/>
              </a:rPr>
              <a:t>”</a:t>
            </a:r>
            <a:endParaRPr lang="en-US" altLang="ja-JP" sz="2800" i="0" dirty="0">
              <a:solidFill>
                <a:schemeClr val="bg1">
                  <a:lumMod val="50000"/>
                </a:schemeClr>
              </a:solidFill>
              <a:effectLst/>
              <a:ea typeface="ＭＳ Ｐゴシック" pitchFamily="-84" charset="-128"/>
            </a:endParaRPr>
          </a:p>
          <a:p>
            <a:pPr marL="457200" indent="-457200" eaLnBrk="1" hangingPunct="1">
              <a:lnSpc>
                <a:spcPct val="80000"/>
              </a:lnSpc>
              <a:buFont typeface="Arial"/>
              <a:buChar char="•"/>
            </a:pPr>
            <a:endParaRPr lang="en-US" sz="3200" i="0" dirty="0">
              <a:solidFill>
                <a:srgbClr val="000000"/>
              </a:solidFill>
              <a:effectLst/>
              <a:ea typeface="ＭＳ Ｐゴシック" pitchFamily="-84" charset="-128"/>
            </a:endParaRPr>
          </a:p>
          <a:p>
            <a:pPr marL="457200" indent="-457200" eaLnBrk="1" hangingPunct="1">
              <a:lnSpc>
                <a:spcPct val="80000"/>
              </a:lnSpc>
              <a:buFont typeface="Arial"/>
              <a:buChar char="•"/>
            </a:pPr>
            <a:r>
              <a:rPr lang="en-US" sz="3200" i="0" dirty="0">
                <a:solidFill>
                  <a:srgbClr val="000000"/>
                </a:solidFill>
                <a:effectLst/>
                <a:ea typeface="ＭＳ Ｐゴシック" pitchFamily="-84" charset="-128"/>
              </a:rPr>
              <a:t>Identify the story</a:t>
            </a:r>
          </a:p>
          <a:p>
            <a:pPr marL="457200" indent="-457200" eaLnBrk="1" hangingPunct="1">
              <a:lnSpc>
                <a:spcPct val="80000"/>
              </a:lnSpc>
              <a:buFont typeface="Arial"/>
              <a:buChar char="•"/>
            </a:pPr>
            <a:r>
              <a:rPr lang="en-US" sz="3200" i="0" dirty="0">
                <a:solidFill>
                  <a:srgbClr val="000000"/>
                </a:solidFill>
                <a:effectLst/>
                <a:ea typeface="ＭＳ Ｐゴシック" pitchFamily="-84" charset="-128"/>
              </a:rPr>
              <a:t>Sharpen your focus</a:t>
            </a:r>
          </a:p>
          <a:p>
            <a:pPr marL="457200" indent="-457200" eaLnBrk="1" hangingPunct="1">
              <a:lnSpc>
                <a:spcPct val="80000"/>
              </a:lnSpc>
              <a:buFont typeface="Arial"/>
              <a:buChar char="•"/>
            </a:pPr>
            <a:r>
              <a:rPr lang="en-US" sz="3200" i="0" dirty="0">
                <a:solidFill>
                  <a:srgbClr val="000000"/>
                </a:solidFill>
                <a:effectLst/>
                <a:ea typeface="ＭＳ Ｐゴシック" pitchFamily="-84" charset="-128"/>
              </a:rPr>
              <a:t>Create your outlet list</a:t>
            </a:r>
          </a:p>
          <a:p>
            <a:pPr marL="457200" indent="-457200" eaLnBrk="1" hangingPunct="1">
              <a:lnSpc>
                <a:spcPct val="80000"/>
              </a:lnSpc>
              <a:buFont typeface="Arial"/>
              <a:buChar char="•"/>
            </a:pPr>
            <a:r>
              <a:rPr lang="en-US" sz="3200" i="0" dirty="0">
                <a:solidFill>
                  <a:srgbClr val="000000"/>
                </a:solidFill>
                <a:effectLst/>
                <a:ea typeface="ＭＳ Ｐゴシック" pitchFamily="-84" charset="-128"/>
              </a:rPr>
              <a:t>Fill in the gaps</a:t>
            </a:r>
          </a:p>
          <a:p>
            <a:pPr marL="457200" indent="-457200" eaLnBrk="1" hangingPunct="1">
              <a:lnSpc>
                <a:spcPct val="80000"/>
              </a:lnSpc>
              <a:buFont typeface="Arial"/>
              <a:buChar char="•"/>
            </a:pPr>
            <a:r>
              <a:rPr lang="en-US" sz="3200" i="0" dirty="0">
                <a:solidFill>
                  <a:srgbClr val="000000"/>
                </a:solidFill>
                <a:effectLst/>
                <a:ea typeface="ＭＳ Ｐゴシック" pitchFamily="-84" charset="-128"/>
              </a:rPr>
              <a:t>Find your reporter</a:t>
            </a:r>
          </a:p>
          <a:p>
            <a:pPr marL="457200" indent="-457200" eaLnBrk="1" hangingPunct="1">
              <a:lnSpc>
                <a:spcPct val="80000"/>
              </a:lnSpc>
              <a:buFont typeface="Arial"/>
              <a:buChar char="•"/>
            </a:pPr>
            <a:r>
              <a:rPr lang="en-US" sz="3200" i="0" dirty="0">
                <a:solidFill>
                  <a:srgbClr val="000000"/>
                </a:solidFill>
                <a:effectLst/>
                <a:ea typeface="ＭＳ Ｐゴシック" pitchFamily="-84" charset="-128"/>
              </a:rPr>
              <a:t>Use social media</a:t>
            </a:r>
          </a:p>
          <a:p>
            <a:pPr marL="457200" indent="-457200" eaLnBrk="1" hangingPunct="1">
              <a:lnSpc>
                <a:spcPct val="80000"/>
              </a:lnSpc>
              <a:buFont typeface="Arial"/>
              <a:buChar char="•"/>
            </a:pPr>
            <a:r>
              <a:rPr lang="en-US" sz="3200" i="0" dirty="0">
                <a:solidFill>
                  <a:srgbClr val="000000"/>
                </a:solidFill>
                <a:effectLst/>
                <a:ea typeface="ＭＳ Ｐゴシック" pitchFamily="-84" charset="-128"/>
              </a:rPr>
              <a:t>Call</a:t>
            </a:r>
          </a:p>
          <a:p>
            <a:pPr marL="457200" indent="-457200" eaLnBrk="1" hangingPunct="1">
              <a:lnSpc>
                <a:spcPct val="80000"/>
              </a:lnSpc>
              <a:buFont typeface="Arial"/>
              <a:buChar char="•"/>
            </a:pPr>
            <a:r>
              <a:rPr lang="en-US" sz="3200" i="0" dirty="0">
                <a:solidFill>
                  <a:srgbClr val="000000"/>
                </a:solidFill>
                <a:effectLst/>
                <a:ea typeface="ＭＳ Ｐゴシック" pitchFamily="-84" charset="-128"/>
              </a:rPr>
              <a:t>Monitor</a:t>
            </a:r>
          </a:p>
          <a:p>
            <a:pPr marL="380992" indent="-380992" defTabSz="1015980" eaLnBrk="1" fontAlgn="auto" hangingPunct="1">
              <a:spcAft>
                <a:spcPts val="0"/>
              </a:spcAft>
              <a:buFont typeface="Arial"/>
              <a:buChar char="•"/>
              <a:defRPr/>
            </a:pPr>
            <a:endParaRPr lang="en-US" sz="2000" i="0" dirty="0">
              <a:solidFill>
                <a:srgbClr val="000000"/>
              </a:solidFill>
              <a:effectLst/>
              <a:latin typeface="Arial" pitchFamily="34" charset="0"/>
              <a:cs typeface="Arial" pitchFamily="34" charset="0"/>
            </a:endParaRPr>
          </a:p>
        </p:txBody>
      </p:sp>
      <p:sp>
        <p:nvSpPr>
          <p:cNvPr id="10" name="Rectangle 1"/>
          <p:cNvSpPr>
            <a:spLocks/>
          </p:cNvSpPr>
          <p:nvPr/>
        </p:nvSpPr>
        <p:spPr bwMode="auto">
          <a:xfrm>
            <a:off x="279400" y="7239000"/>
            <a:ext cx="9601200" cy="304800"/>
          </a:xfrm>
          <a:prstGeom prst="rect">
            <a:avLst/>
          </a:prstGeom>
          <a:noFill/>
          <a:ln w="12700">
            <a:noFill/>
            <a:miter lim="800000"/>
            <a:headEnd/>
            <a:tailEnd/>
          </a:ln>
        </p:spPr>
        <p:txBody>
          <a:bodyPr lIns="0" tIns="0" rIns="0" bIns="0" anchor="ctr"/>
          <a:lstStyle/>
          <a:p>
            <a:pPr eaLnBrk="1" hangingPunct="1">
              <a:lnSpc>
                <a:spcPct val="80000"/>
              </a:lnSpc>
            </a:pPr>
            <a:r>
              <a:rPr lang="en-US" sz="1000" dirty="0">
                <a:solidFill>
                  <a:srgbClr val="7F7F7F"/>
                </a:solidFill>
                <a:effectLst/>
                <a:latin typeface="Calibri"/>
                <a:ea typeface="ＭＳ Ｐゴシック" pitchFamily="-84" charset="-128"/>
                <a:cs typeface="Calibri"/>
              </a:rPr>
              <a:t>Source: Ragan</a:t>
            </a:r>
            <a:r>
              <a:rPr lang="ja-JP" altLang="en-US" sz="1000" dirty="0">
                <a:solidFill>
                  <a:srgbClr val="7F7F7F"/>
                </a:solidFill>
                <a:effectLst/>
                <a:latin typeface="Calibri"/>
                <a:ea typeface="ＭＳ Ｐゴシック" pitchFamily="-84" charset="-128"/>
                <a:cs typeface="Calibri"/>
              </a:rPr>
              <a:t>’</a:t>
            </a:r>
            <a:r>
              <a:rPr lang="en-US" altLang="ja-JP" sz="1000" dirty="0">
                <a:solidFill>
                  <a:srgbClr val="7F7F7F"/>
                </a:solidFill>
                <a:effectLst/>
                <a:latin typeface="Calibri"/>
                <a:ea typeface="ＭＳ Ｐゴシック" pitchFamily="-84" charset="-128"/>
                <a:cs typeface="Calibri"/>
              </a:rPr>
              <a:t>s PR Daily - </a:t>
            </a:r>
            <a:r>
              <a:rPr lang="en-US" altLang="ja-JP" sz="1000" dirty="0">
                <a:solidFill>
                  <a:srgbClr val="7F7F7F"/>
                </a:solidFill>
                <a:effectLst/>
                <a:latin typeface="Calibri"/>
                <a:ea typeface="ＭＳ Ｐゴシック" pitchFamily="-84" charset="-128"/>
                <a:cs typeface="Calibri"/>
                <a:hlinkClick r:id="rId3"/>
              </a:rPr>
              <a:t>http://www.prdaily.com/Main/Articles/How_to_build_a_robust_media_listfor_free_12053.aspx</a:t>
            </a:r>
            <a:r>
              <a:rPr lang="en-US" altLang="ja-JP" sz="1000" dirty="0">
                <a:solidFill>
                  <a:srgbClr val="7F7F7F"/>
                </a:solidFill>
                <a:effectLst/>
                <a:latin typeface="Calibri"/>
                <a:ea typeface="ＭＳ Ｐゴシック" pitchFamily="-84" charset="-128"/>
                <a:cs typeface="Calibri"/>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Content Placeholder 3"/>
          <p:cNvSpPr>
            <a:spLocks noGrp="1"/>
          </p:cNvSpPr>
          <p:nvPr>
            <p:ph sz="half" idx="2"/>
          </p:nvPr>
        </p:nvSpPr>
        <p:spPr>
          <a:xfrm>
            <a:off x="1422400" y="1676400"/>
            <a:ext cx="8229600" cy="5130800"/>
          </a:xfrm>
        </p:spPr>
        <p:txBody>
          <a:bodyPr rtlCol="0">
            <a:normAutofit/>
          </a:bodyPr>
          <a:lstStyle/>
          <a:p>
            <a:pPr marL="457200" indent="-457200" defTabSz="1015980" eaLnBrk="1" fontAlgn="auto" hangingPunct="1">
              <a:spcAft>
                <a:spcPts val="0"/>
              </a:spcAft>
              <a:buFont typeface="+mj-lt"/>
              <a:buAutoNum type="arabicPeriod"/>
              <a:defRPr/>
            </a:pPr>
            <a:endParaRPr lang="en-US" dirty="0" smtClean="0">
              <a:ea typeface="+mn-ea"/>
              <a:cs typeface="+mn-cs"/>
            </a:endParaRPr>
          </a:p>
          <a:p>
            <a:pPr marL="457200" indent="-457200" defTabSz="1015980" eaLnBrk="1" fontAlgn="auto" hangingPunct="1">
              <a:spcAft>
                <a:spcPts val="0"/>
              </a:spcAft>
              <a:buFont typeface="+mj-lt"/>
              <a:buAutoNum type="arabicPeriod"/>
              <a:defRPr/>
            </a:pPr>
            <a:endParaRPr lang="en-US" dirty="0" smtClean="0">
              <a:ea typeface="+mn-ea"/>
              <a:cs typeface="+mn-cs"/>
            </a:endParaRPr>
          </a:p>
          <a:p>
            <a:pPr marL="457200" indent="-457200" defTabSz="1015980" eaLnBrk="1" fontAlgn="auto" hangingPunct="1">
              <a:spcAft>
                <a:spcPts val="0"/>
              </a:spcAft>
              <a:buFont typeface="+mj-lt"/>
              <a:buAutoNum type="arabicPeriod"/>
              <a:defRPr/>
            </a:pPr>
            <a:endParaRPr lang="en-US" dirty="0" smtClean="0">
              <a:ea typeface="+mn-ea"/>
              <a:cs typeface="+mn-cs"/>
            </a:endParaRPr>
          </a:p>
          <a:p>
            <a:pPr marL="457200" indent="-457200" defTabSz="1015980" eaLnBrk="1" fontAlgn="auto" hangingPunct="1">
              <a:spcAft>
                <a:spcPts val="0"/>
              </a:spcAft>
              <a:buFont typeface="+mj-lt"/>
              <a:buAutoNum type="arabicPeriod"/>
              <a:defRPr/>
            </a:pPr>
            <a:endParaRPr lang="en-US" dirty="0" smtClean="0">
              <a:ea typeface="+mn-ea"/>
              <a:cs typeface="+mn-cs"/>
            </a:endParaRPr>
          </a:p>
          <a:p>
            <a:pPr marL="0" indent="0" defTabSz="1015980" eaLnBrk="1" fontAlgn="auto" hangingPunct="1">
              <a:spcAft>
                <a:spcPts val="0"/>
              </a:spcAft>
              <a:buFont typeface="Arial" pitchFamily="34" charset="0"/>
              <a:buNone/>
              <a:defRPr/>
            </a:pPr>
            <a:endParaRPr lang="en-US" dirty="0" smtClean="0">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9" cy="7639048"/>
          </a:xfrm>
          <a:prstGeom prst="rect">
            <a:avLst/>
          </a:prstGeom>
        </p:spPr>
      </p:pic>
      <p:sp>
        <p:nvSpPr>
          <p:cNvPr id="7" name="Title 1"/>
          <p:cNvSpPr txBox="1">
            <a:spLocks/>
          </p:cNvSpPr>
          <p:nvPr/>
        </p:nvSpPr>
        <p:spPr bwMode="auto">
          <a:xfrm>
            <a:off x="736600" y="8636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100" b="1" dirty="0" smtClean="0">
                <a:effectLst/>
                <a:ea typeface="ＭＳ Ｐゴシック" pitchFamily="-84" charset="-128"/>
                <a:cs typeface="Calibri"/>
              </a:rPr>
              <a:t>Press Releases – The Basics</a:t>
            </a:r>
            <a:endParaRPr lang="en-US" sz="4100" b="1" dirty="0">
              <a:effectLst/>
              <a:ea typeface="ＭＳ Ｐゴシック" pitchFamily="-84" charset="-128"/>
              <a:cs typeface="Calibri"/>
            </a:endParaRPr>
          </a:p>
        </p:txBody>
      </p:sp>
      <p:sp>
        <p:nvSpPr>
          <p:cNvPr id="8" name="Content Placeholder 2"/>
          <p:cNvSpPr txBox="1">
            <a:spLocks/>
          </p:cNvSpPr>
          <p:nvPr/>
        </p:nvSpPr>
        <p:spPr bwMode="auto">
          <a:xfrm>
            <a:off x="1498600" y="2362200"/>
            <a:ext cx="9413875" cy="42608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eaLnBrk="1" hangingPunct="1">
              <a:defRPr/>
            </a:pPr>
            <a:r>
              <a:rPr lang="en-US" sz="3200" b="1" i="0" dirty="0" smtClean="0">
                <a:solidFill>
                  <a:srgbClr val="000000"/>
                </a:solidFill>
                <a:effectLst/>
              </a:rPr>
              <a:t>Five Tips: On Writing A Press Release</a:t>
            </a:r>
          </a:p>
          <a:p>
            <a:pPr marL="514350" indent="-514350" eaLnBrk="1" hangingPunct="1">
              <a:buFont typeface="+mj-lt"/>
              <a:buAutoNum type="arabicPeriod"/>
              <a:defRPr/>
            </a:pPr>
            <a:r>
              <a:rPr lang="en-US" i="0" dirty="0" smtClean="0">
                <a:solidFill>
                  <a:srgbClr val="7F7F7F"/>
                </a:solidFill>
                <a:effectLst/>
              </a:rPr>
              <a:t>Be sure to cover the basics in the first paragraph: </a:t>
            </a:r>
            <a:br>
              <a:rPr lang="en-US" i="0" dirty="0" smtClean="0">
                <a:solidFill>
                  <a:srgbClr val="7F7F7F"/>
                </a:solidFill>
                <a:effectLst/>
              </a:rPr>
            </a:br>
            <a:r>
              <a:rPr lang="en-US" i="0" dirty="0" smtClean="0">
                <a:solidFill>
                  <a:srgbClr val="7F7F7F"/>
                </a:solidFill>
                <a:effectLst/>
              </a:rPr>
              <a:t>who, what, where, when, why and how.</a:t>
            </a:r>
            <a:endParaRPr lang="en-US" i="0" dirty="0">
              <a:solidFill>
                <a:srgbClr val="7F7F7F"/>
              </a:solidFill>
              <a:effectLst/>
            </a:endParaRPr>
          </a:p>
          <a:p>
            <a:pPr marL="514350" indent="-514350" eaLnBrk="1" hangingPunct="1">
              <a:buFont typeface="+mj-lt"/>
              <a:buAutoNum type="arabicPeriod"/>
              <a:defRPr/>
            </a:pPr>
            <a:r>
              <a:rPr lang="en-US" i="0" dirty="0" smtClean="0">
                <a:solidFill>
                  <a:srgbClr val="7F7F7F"/>
                </a:solidFill>
                <a:effectLst/>
              </a:rPr>
              <a:t>Make sure you include a date and contact information </a:t>
            </a:r>
            <a:br>
              <a:rPr lang="en-US" i="0" dirty="0" smtClean="0">
                <a:solidFill>
                  <a:srgbClr val="7F7F7F"/>
                </a:solidFill>
                <a:effectLst/>
              </a:rPr>
            </a:br>
            <a:r>
              <a:rPr lang="en-US" i="0" dirty="0" smtClean="0">
                <a:solidFill>
                  <a:srgbClr val="7F7F7F"/>
                </a:solidFill>
                <a:effectLst/>
              </a:rPr>
              <a:t>for follow up.</a:t>
            </a:r>
            <a:endParaRPr lang="en-US" i="0" dirty="0">
              <a:solidFill>
                <a:srgbClr val="7F7F7F"/>
              </a:solidFill>
              <a:effectLst/>
            </a:endParaRPr>
          </a:p>
          <a:p>
            <a:pPr marL="514350" indent="-514350" eaLnBrk="1" hangingPunct="1">
              <a:buFont typeface="+mj-lt"/>
              <a:buAutoNum type="arabicPeriod"/>
              <a:defRPr/>
            </a:pPr>
            <a:r>
              <a:rPr lang="en-US" i="0" dirty="0" smtClean="0">
                <a:solidFill>
                  <a:srgbClr val="7F7F7F"/>
                </a:solidFill>
                <a:effectLst/>
              </a:rPr>
              <a:t>Use the third-person tense (for example, he, she, and </a:t>
            </a:r>
            <a:br>
              <a:rPr lang="en-US" i="0" dirty="0" smtClean="0">
                <a:solidFill>
                  <a:srgbClr val="7F7F7F"/>
                </a:solidFill>
                <a:effectLst/>
              </a:rPr>
            </a:br>
            <a:r>
              <a:rPr lang="en-US" i="0" dirty="0" smtClean="0">
                <a:solidFill>
                  <a:srgbClr val="7F7F7F"/>
                </a:solidFill>
                <a:effectLst/>
              </a:rPr>
              <a:t>they, rather that I or we).</a:t>
            </a:r>
            <a:endParaRPr lang="en-US" i="0" dirty="0">
              <a:solidFill>
                <a:srgbClr val="7F7F7F"/>
              </a:solidFill>
              <a:effectLst/>
            </a:endParaRPr>
          </a:p>
          <a:p>
            <a:pPr marL="514350" indent="-514350" eaLnBrk="1" hangingPunct="1">
              <a:buFont typeface="+mj-lt"/>
              <a:buAutoNum type="arabicPeriod"/>
              <a:defRPr/>
            </a:pPr>
            <a:r>
              <a:rPr lang="en-US" i="0" dirty="0" smtClean="0">
                <a:solidFill>
                  <a:srgbClr val="7F7F7F"/>
                </a:solidFill>
                <a:effectLst/>
              </a:rPr>
              <a:t>Stick to the facts and, if you want to share an opinion, </a:t>
            </a:r>
            <a:br>
              <a:rPr lang="en-US" i="0" dirty="0" smtClean="0">
                <a:solidFill>
                  <a:srgbClr val="7F7F7F"/>
                </a:solidFill>
                <a:effectLst/>
              </a:rPr>
            </a:br>
            <a:r>
              <a:rPr lang="en-US" i="0" dirty="0" smtClean="0">
                <a:solidFill>
                  <a:srgbClr val="7F7F7F"/>
                </a:solidFill>
                <a:effectLst/>
              </a:rPr>
              <a:t>put it in quotes and attribute the statement.</a:t>
            </a:r>
          </a:p>
          <a:p>
            <a:pPr marL="514350" indent="-514350" eaLnBrk="1" hangingPunct="1">
              <a:buFont typeface="+mj-lt"/>
              <a:buAutoNum type="arabicPeriod"/>
              <a:defRPr/>
            </a:pPr>
            <a:r>
              <a:rPr lang="en-US" i="0" dirty="0" smtClean="0">
                <a:solidFill>
                  <a:srgbClr val="7F7F7F"/>
                </a:solidFill>
                <a:effectLst/>
              </a:rPr>
              <a:t>Proofread the release carefully!</a:t>
            </a:r>
            <a:endParaRPr lang="en-US" i="0" dirty="0">
              <a:solidFill>
                <a:srgbClr val="7F7F7F"/>
              </a:solidFill>
              <a:effectLst/>
            </a:endParaRPr>
          </a:p>
          <a:p>
            <a:pPr marL="380992" indent="-380992" defTabSz="1015980" eaLnBrk="1" fontAlgn="auto" hangingPunct="1">
              <a:spcAft>
                <a:spcPts val="0"/>
              </a:spcAft>
              <a:buFont typeface="Arial"/>
              <a:buChar char="•"/>
              <a:defRPr/>
            </a:pPr>
            <a:endParaRPr lang="en-US" sz="2000" i="0" dirty="0">
              <a:solidFill>
                <a:srgbClr val="000000"/>
              </a:solidFill>
              <a:effectLst/>
              <a:latin typeface="Arial" pitchFamily="34" charset="0"/>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9" cy="7639048"/>
          </a:xfrm>
          <a:prstGeom prst="rect">
            <a:avLst/>
          </a:prstGeom>
        </p:spPr>
      </p:pic>
      <p:sp>
        <p:nvSpPr>
          <p:cNvPr id="6" name="Title 1"/>
          <p:cNvSpPr txBox="1">
            <a:spLocks/>
          </p:cNvSpPr>
          <p:nvPr/>
        </p:nvSpPr>
        <p:spPr bwMode="auto">
          <a:xfrm>
            <a:off x="1422400" y="16002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100" b="1" dirty="0" smtClean="0">
                <a:effectLst/>
                <a:ea typeface="ＭＳ Ｐゴシック" pitchFamily="-84" charset="-128"/>
                <a:cs typeface="Calibri"/>
              </a:rPr>
              <a:t>What makes a story relevant?</a:t>
            </a:r>
            <a:endParaRPr lang="en-US" sz="4100" b="1" dirty="0">
              <a:effectLst/>
              <a:ea typeface="ＭＳ Ｐゴシック" pitchFamily="-84" charset="-128"/>
              <a:cs typeface="Calibri"/>
            </a:endParaRPr>
          </a:p>
        </p:txBody>
      </p:sp>
      <p:sp>
        <p:nvSpPr>
          <p:cNvPr id="7" name="Content Placeholder 2"/>
          <p:cNvSpPr txBox="1">
            <a:spLocks/>
          </p:cNvSpPr>
          <p:nvPr/>
        </p:nvSpPr>
        <p:spPr bwMode="auto">
          <a:xfrm>
            <a:off x="1914525" y="26733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457200" indent="-457200" eaLnBrk="1" hangingPunct="1">
              <a:buFont typeface="Arial"/>
              <a:buChar char="•"/>
              <a:defRPr/>
            </a:pPr>
            <a:r>
              <a:rPr lang="en-US" sz="3200" i="0" dirty="0">
                <a:solidFill>
                  <a:schemeClr val="tx1"/>
                </a:solidFill>
                <a:effectLst/>
              </a:rPr>
              <a:t>Timeliness</a:t>
            </a:r>
          </a:p>
          <a:p>
            <a:pPr marL="457200" indent="-457200" eaLnBrk="1" hangingPunct="1">
              <a:buFont typeface="Arial"/>
              <a:buChar char="•"/>
              <a:defRPr/>
            </a:pPr>
            <a:r>
              <a:rPr lang="en-US" sz="3200" i="0" dirty="0">
                <a:solidFill>
                  <a:schemeClr val="tx1"/>
                </a:solidFill>
                <a:effectLst/>
              </a:rPr>
              <a:t>Remember target audience</a:t>
            </a:r>
          </a:p>
          <a:p>
            <a:pPr marL="457200" indent="-457200" eaLnBrk="1" hangingPunct="1">
              <a:buFont typeface="Arial"/>
              <a:buChar char="•"/>
              <a:defRPr/>
            </a:pPr>
            <a:r>
              <a:rPr lang="en-US" sz="3200" i="0" dirty="0">
                <a:solidFill>
                  <a:schemeClr val="tx1"/>
                </a:solidFill>
                <a:effectLst/>
              </a:rPr>
              <a:t>Significance </a:t>
            </a:r>
          </a:p>
          <a:p>
            <a:pPr marL="457200" indent="-457200" eaLnBrk="1" hangingPunct="1">
              <a:buFont typeface="Arial"/>
              <a:buChar char="•"/>
              <a:defRPr/>
            </a:pPr>
            <a:r>
              <a:rPr lang="en-US" sz="3200" i="0" dirty="0">
                <a:solidFill>
                  <a:schemeClr val="tx1"/>
                </a:solidFill>
                <a:effectLst/>
              </a:rPr>
              <a:t>Prominence/Names</a:t>
            </a:r>
          </a:p>
          <a:p>
            <a:pPr marL="457200" indent="-457200" eaLnBrk="1" hangingPunct="1">
              <a:buFont typeface="Arial"/>
              <a:buChar char="•"/>
              <a:defRPr/>
            </a:pPr>
            <a:r>
              <a:rPr lang="en-US" sz="3200" i="0" dirty="0">
                <a:solidFill>
                  <a:schemeClr val="tx1"/>
                </a:solidFill>
                <a:effectLst/>
              </a:rPr>
              <a:t>Unusualness/oddity </a:t>
            </a:r>
          </a:p>
          <a:p>
            <a:pPr marL="457200" indent="-457200" eaLnBrk="1" hangingPunct="1">
              <a:buFont typeface="Arial"/>
              <a:buChar char="•"/>
              <a:defRPr/>
            </a:pPr>
            <a:r>
              <a:rPr lang="en-US" sz="3200" i="0" dirty="0">
                <a:solidFill>
                  <a:schemeClr val="tx1"/>
                </a:solidFill>
                <a:effectLst/>
              </a:rPr>
              <a:t>Human Interest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0160000" cy="7620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1"/>
          <p:cNvSpPr>
            <a:spLocks/>
          </p:cNvSpPr>
          <p:nvPr/>
        </p:nvSpPr>
        <p:spPr bwMode="auto">
          <a:xfrm>
            <a:off x="279400" y="7239000"/>
            <a:ext cx="9601200" cy="304800"/>
          </a:xfrm>
          <a:prstGeom prst="rect">
            <a:avLst/>
          </a:prstGeom>
          <a:noFill/>
          <a:ln w="12700">
            <a:noFill/>
            <a:miter lim="800000"/>
            <a:headEnd/>
            <a:tailEnd/>
          </a:ln>
        </p:spPr>
        <p:txBody>
          <a:bodyPr lIns="0" tIns="0" rIns="0" bIns="0" anchor="ctr"/>
          <a:lstStyle/>
          <a:p>
            <a:pPr>
              <a:lnSpc>
                <a:spcPct val="70000"/>
              </a:lnSpc>
            </a:pPr>
            <a:r>
              <a:rPr lang="en-US" sz="1400" baseline="7000">
                <a:effectLst>
                  <a:outerShdw blurRad="38100" dist="38100" dir="2700000" algn="tl">
                    <a:srgbClr val="C0C0C0"/>
                  </a:outerShdw>
                </a:effectLst>
                <a:latin typeface="Myriad Pro" pitchFamily="34" charset="0"/>
                <a:sym typeface="Myriad Pro" pitchFamily="34" charset="0"/>
              </a:rPr>
              <a:t>© 2013</a:t>
            </a:r>
            <a:r>
              <a:rPr lang="en-US" sz="1400">
                <a:effectLst>
                  <a:outerShdw blurRad="38100" dist="38100" dir="2700000" algn="tl">
                    <a:srgbClr val="C0C0C0"/>
                  </a:outerShdw>
                </a:effectLst>
                <a:latin typeface="Myriad Pro" pitchFamily="34" charset="0"/>
                <a:sym typeface="Myriad Pro" pitchFamily="34" charset="0"/>
              </a:rPr>
              <a:t> </a:t>
            </a:r>
            <a:r>
              <a:rPr lang="en-US" sz="1400" baseline="7000">
                <a:effectLst>
                  <a:outerShdw blurRad="38100" dist="38100" dir="2700000" algn="tl">
                    <a:srgbClr val="C0C0C0"/>
                  </a:outerShdw>
                </a:effectLst>
                <a:latin typeface="Myriad Pro" pitchFamily="34" charset="0"/>
                <a:sym typeface="Myriad Pro" pitchFamily="34" charset="0"/>
              </a:rPr>
              <a:t> Shepherd.  All rights reserved. Any duplication, reproduction or usage of this document or any portion thereof without the written consent from Shepherd is prohibited.</a:t>
            </a:r>
          </a:p>
        </p:txBody>
      </p:sp>
      <p:pic>
        <p:nvPicPr>
          <p:cNvPr id="7" name="Picture 6" descr="Branding-IntroP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0185400" cy="7639049"/>
          </a:xfrm>
          <a:prstGeom prst="rect">
            <a:avLst/>
          </a:prstGeom>
        </p:spPr>
      </p:pic>
      <p:sp>
        <p:nvSpPr>
          <p:cNvPr id="4099" name="Content Placeholder 2"/>
          <p:cNvSpPr>
            <a:spLocks noGrp="1"/>
          </p:cNvSpPr>
          <p:nvPr>
            <p:ph idx="1"/>
          </p:nvPr>
        </p:nvSpPr>
        <p:spPr>
          <a:xfrm>
            <a:off x="7594600" y="5105400"/>
            <a:ext cx="2667000" cy="533400"/>
          </a:xfrm>
        </p:spPr>
        <p:txBody>
          <a:bodyPr rtlCol="0">
            <a:normAutofit/>
          </a:bodyPr>
          <a:lstStyle/>
          <a:p>
            <a:pPr marL="380992" indent="-380992" defTabSz="1015980" fontAlgn="auto">
              <a:spcAft>
                <a:spcPts val="0"/>
              </a:spcAft>
              <a:buNone/>
              <a:defRPr/>
            </a:pPr>
            <a:r>
              <a:rPr lang="en-US" sz="2400" dirty="0" smtClean="0">
                <a:solidFill>
                  <a:schemeClr val="bg1">
                    <a:lumMod val="75000"/>
                  </a:schemeClr>
                </a:solidFill>
                <a:latin typeface="Calibri"/>
                <a:ea typeface="+mn-ea"/>
                <a:cs typeface="Calibri"/>
              </a:rPr>
              <a:t>October 29, 2013</a:t>
            </a:r>
          </a:p>
          <a:p>
            <a:pPr marL="380992" indent="-380992" defTabSz="1015980" fontAlgn="auto">
              <a:spcAft>
                <a:spcPts val="0"/>
              </a:spcAft>
              <a:buFont typeface="Arial" pitchFamily="34" charset="0"/>
              <a:buNone/>
              <a:defRPr/>
            </a:pPr>
            <a:endParaRPr lang="en-US" dirty="0" smtClean="0">
              <a:solidFill>
                <a:schemeClr val="bg1">
                  <a:lumMod val="75000"/>
                </a:schemeClr>
              </a:solidFill>
              <a:latin typeface="Calibri"/>
              <a:ea typeface="+mn-ea"/>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9" cy="7639048"/>
          </a:xfrm>
          <a:prstGeom prst="rect">
            <a:avLst/>
          </a:prstGeom>
        </p:spPr>
      </p:pic>
      <p:sp>
        <p:nvSpPr>
          <p:cNvPr id="6" name="Title 1"/>
          <p:cNvSpPr txBox="1">
            <a:spLocks/>
          </p:cNvSpPr>
          <p:nvPr/>
        </p:nvSpPr>
        <p:spPr bwMode="auto">
          <a:xfrm>
            <a:off x="2108200" y="21336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100" b="1" dirty="0" smtClean="0">
                <a:effectLst/>
                <a:ea typeface="ＭＳ Ｐゴシック" pitchFamily="-84" charset="-128"/>
                <a:cs typeface="Calibri"/>
              </a:rPr>
              <a:t>Helpful Advice</a:t>
            </a:r>
            <a:endParaRPr lang="en-US" sz="4100" b="1" dirty="0">
              <a:effectLst/>
              <a:ea typeface="ＭＳ Ｐゴシック" pitchFamily="-84" charset="-128"/>
              <a:cs typeface="Calibri"/>
            </a:endParaRPr>
          </a:p>
        </p:txBody>
      </p:sp>
      <p:sp>
        <p:nvSpPr>
          <p:cNvPr id="7" name="Content Placeholder 2"/>
          <p:cNvSpPr txBox="1">
            <a:spLocks/>
          </p:cNvSpPr>
          <p:nvPr/>
        </p:nvSpPr>
        <p:spPr bwMode="auto">
          <a:xfrm>
            <a:off x="2600325" y="32067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457200" indent="-457200" eaLnBrk="1" hangingPunct="1">
              <a:buFont typeface="Arial"/>
              <a:buChar char="•"/>
              <a:defRPr/>
            </a:pPr>
            <a:r>
              <a:rPr lang="en-US" sz="3200" i="0" dirty="0">
                <a:solidFill>
                  <a:srgbClr val="000000"/>
                </a:solidFill>
                <a:effectLst/>
              </a:rPr>
              <a:t>Free lead services </a:t>
            </a:r>
          </a:p>
          <a:p>
            <a:pPr marL="457200" indent="-457200" eaLnBrk="1" hangingPunct="1">
              <a:buFont typeface="Arial"/>
              <a:buChar char="•"/>
              <a:defRPr/>
            </a:pPr>
            <a:r>
              <a:rPr lang="en-US" sz="3200" i="0" dirty="0">
                <a:solidFill>
                  <a:srgbClr val="000000"/>
                </a:solidFill>
                <a:effectLst/>
              </a:rPr>
              <a:t>Maximize partnerships </a:t>
            </a:r>
          </a:p>
          <a:p>
            <a:pPr marL="457200" indent="-457200" eaLnBrk="1" hangingPunct="1">
              <a:buFont typeface="Arial"/>
              <a:buChar char="•"/>
              <a:defRPr/>
            </a:pPr>
            <a:r>
              <a:rPr lang="en-US" sz="3200" i="0" dirty="0">
                <a:solidFill>
                  <a:srgbClr val="000000"/>
                </a:solidFill>
                <a:effectLst/>
              </a:rPr>
              <a:t>Participate in the conversation </a:t>
            </a:r>
          </a:p>
          <a:p>
            <a:pPr marL="457200" indent="-457200" eaLnBrk="1" hangingPunct="1">
              <a:buFont typeface="Arial"/>
              <a:buChar char="•"/>
              <a:defRPr/>
            </a:pPr>
            <a:r>
              <a:rPr lang="en-US" sz="3200" i="0" dirty="0">
                <a:solidFill>
                  <a:srgbClr val="000000"/>
                </a:solidFill>
                <a:effectLst/>
              </a:rPr>
              <a:t>Be a </a:t>
            </a:r>
            <a:r>
              <a:rPr lang="en-US" sz="3200" i="0" dirty="0" smtClean="0">
                <a:solidFill>
                  <a:srgbClr val="000000"/>
                </a:solidFill>
                <a:effectLst/>
              </a:rPr>
              <a:t>journalist</a:t>
            </a:r>
            <a:endParaRPr lang="en-US" sz="3200" i="0" dirty="0">
              <a:solidFill>
                <a:srgbClr val="000000"/>
              </a:solidFill>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9" cy="7639048"/>
          </a:xfrm>
          <a:prstGeom prst="rect">
            <a:avLst/>
          </a:prstGeom>
        </p:spPr>
      </p:pic>
      <p:sp>
        <p:nvSpPr>
          <p:cNvPr id="5" name="Title 1"/>
          <p:cNvSpPr txBox="1">
            <a:spLocks/>
          </p:cNvSpPr>
          <p:nvPr/>
        </p:nvSpPr>
        <p:spPr bwMode="auto">
          <a:xfrm>
            <a:off x="1117600" y="22098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100" b="1" dirty="0" smtClean="0">
                <a:effectLst/>
                <a:ea typeface="ＭＳ Ｐゴシック" pitchFamily="-84" charset="-128"/>
                <a:cs typeface="Calibri"/>
              </a:rPr>
              <a:t>Measuring Media Relations Results</a:t>
            </a:r>
            <a:endParaRPr lang="en-US" sz="4100" b="1" dirty="0">
              <a:effectLst/>
              <a:ea typeface="ＭＳ Ｐゴシック" pitchFamily="-84" charset="-128"/>
              <a:cs typeface="Calibri"/>
            </a:endParaRPr>
          </a:p>
        </p:txBody>
      </p:sp>
      <p:sp>
        <p:nvSpPr>
          <p:cNvPr id="6" name="Content Placeholder 2"/>
          <p:cNvSpPr txBox="1">
            <a:spLocks/>
          </p:cNvSpPr>
          <p:nvPr/>
        </p:nvSpPr>
        <p:spPr bwMode="auto">
          <a:xfrm>
            <a:off x="1609725" y="32829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457200" indent="-457200" eaLnBrk="1" hangingPunct="1">
              <a:buFont typeface="Arial"/>
              <a:buChar char="•"/>
              <a:defRPr/>
            </a:pPr>
            <a:r>
              <a:rPr lang="en-US" sz="3200" i="0" dirty="0" smtClean="0">
                <a:solidFill>
                  <a:srgbClr val="000000"/>
                </a:solidFill>
                <a:effectLst/>
              </a:rPr>
              <a:t>Google alerts</a:t>
            </a:r>
            <a:endParaRPr lang="en-US" sz="3200" i="0" dirty="0">
              <a:solidFill>
                <a:srgbClr val="000000"/>
              </a:solidFill>
              <a:effectLst/>
            </a:endParaRPr>
          </a:p>
          <a:p>
            <a:pPr marL="457200" indent="-457200" eaLnBrk="1" hangingPunct="1">
              <a:buFont typeface="Arial"/>
              <a:buChar char="•"/>
              <a:defRPr/>
            </a:pPr>
            <a:r>
              <a:rPr lang="en-US" sz="3200" i="0" dirty="0" smtClean="0">
                <a:solidFill>
                  <a:srgbClr val="000000"/>
                </a:solidFill>
                <a:effectLst/>
              </a:rPr>
              <a:t>Search</a:t>
            </a:r>
            <a:endParaRPr lang="en-US" sz="3200" i="0" dirty="0">
              <a:solidFill>
                <a:srgbClr val="000000"/>
              </a:solidFill>
              <a:effectLst/>
            </a:endParaRPr>
          </a:p>
          <a:p>
            <a:pPr marL="457200" indent="-457200" eaLnBrk="1" hangingPunct="1">
              <a:buFont typeface="Arial"/>
              <a:buChar char="•"/>
              <a:defRPr/>
            </a:pPr>
            <a:r>
              <a:rPr lang="en-US" sz="3200" i="0" dirty="0" smtClean="0">
                <a:solidFill>
                  <a:srgbClr val="000000"/>
                </a:solidFill>
                <a:effectLst/>
              </a:rPr>
              <a:t>Measure: number of placements, </a:t>
            </a:r>
            <a:br>
              <a:rPr lang="en-US" sz="3200" i="0" dirty="0" smtClean="0">
                <a:solidFill>
                  <a:srgbClr val="000000"/>
                </a:solidFill>
                <a:effectLst/>
              </a:rPr>
            </a:br>
            <a:r>
              <a:rPr lang="en-US" sz="3200" i="0" dirty="0" smtClean="0">
                <a:solidFill>
                  <a:srgbClr val="000000"/>
                </a:solidFill>
                <a:effectLst/>
              </a:rPr>
              <a:t>impressions</a:t>
            </a:r>
            <a:endParaRPr lang="en-US" sz="3200" i="0" dirty="0">
              <a:solidFill>
                <a:srgbClr val="000000"/>
              </a:solidFill>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9" cy="7639048"/>
          </a:xfrm>
          <a:prstGeom prst="rect">
            <a:avLst/>
          </a:prstGeom>
        </p:spPr>
      </p:pic>
      <p:sp>
        <p:nvSpPr>
          <p:cNvPr id="5" name="Title 1"/>
          <p:cNvSpPr txBox="1">
            <a:spLocks/>
          </p:cNvSpPr>
          <p:nvPr/>
        </p:nvSpPr>
        <p:spPr bwMode="auto">
          <a:xfrm>
            <a:off x="1879600" y="22098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100" b="1" dirty="0" smtClean="0">
                <a:effectLst/>
                <a:ea typeface="ＭＳ Ｐゴシック" pitchFamily="-84" charset="-128"/>
                <a:cs typeface="Calibri"/>
              </a:rPr>
              <a:t>PR Media Relations Toolkit</a:t>
            </a:r>
            <a:endParaRPr lang="en-US" sz="4100" b="1" dirty="0">
              <a:effectLst/>
              <a:ea typeface="ＭＳ Ｐゴシック" pitchFamily="-84" charset="-128"/>
              <a:cs typeface="Calibri"/>
            </a:endParaRPr>
          </a:p>
        </p:txBody>
      </p:sp>
      <p:sp>
        <p:nvSpPr>
          <p:cNvPr id="6" name="Content Placeholder 2"/>
          <p:cNvSpPr txBox="1">
            <a:spLocks/>
          </p:cNvSpPr>
          <p:nvPr/>
        </p:nvSpPr>
        <p:spPr bwMode="auto">
          <a:xfrm>
            <a:off x="2371725" y="32829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457200" indent="-457200" eaLnBrk="1" hangingPunct="1">
              <a:buFont typeface="Arial"/>
              <a:buChar char="•"/>
              <a:defRPr/>
            </a:pPr>
            <a:r>
              <a:rPr lang="en-US" sz="3200" i="0" dirty="0">
                <a:solidFill>
                  <a:srgbClr val="000000"/>
                </a:solidFill>
                <a:effectLst/>
              </a:rPr>
              <a:t>Press release template</a:t>
            </a:r>
          </a:p>
          <a:p>
            <a:pPr marL="457200" indent="-457200" eaLnBrk="1" hangingPunct="1">
              <a:buFont typeface="Arial"/>
              <a:buChar char="•"/>
              <a:defRPr/>
            </a:pPr>
            <a:r>
              <a:rPr lang="en-US" sz="3200" i="0" dirty="0">
                <a:solidFill>
                  <a:srgbClr val="000000"/>
                </a:solidFill>
                <a:effectLst/>
              </a:rPr>
              <a:t>Historic Coast visitor profile</a:t>
            </a:r>
          </a:p>
          <a:p>
            <a:pPr marL="457200" indent="-457200" eaLnBrk="1" hangingPunct="1">
              <a:buFont typeface="Arial"/>
              <a:buChar char="•"/>
              <a:defRPr/>
            </a:pPr>
            <a:r>
              <a:rPr lang="en-US" sz="3200" i="0" dirty="0">
                <a:solidFill>
                  <a:srgbClr val="000000"/>
                </a:solidFill>
                <a:effectLst/>
              </a:rPr>
              <a:t>Communicating to the media</a:t>
            </a:r>
          </a:p>
          <a:p>
            <a:pPr marL="457200" indent="-457200" eaLnBrk="1" hangingPunct="1">
              <a:buFont typeface="Arial"/>
              <a:buChar char="•"/>
              <a:defRPr/>
            </a:pPr>
            <a:r>
              <a:rPr lang="en-US" sz="3200" i="0" dirty="0">
                <a:solidFill>
                  <a:srgbClr val="000000"/>
                </a:solidFill>
                <a:effectLst/>
              </a:rPr>
              <a:t>Making your story attractive </a:t>
            </a:r>
          </a:p>
          <a:p>
            <a:pPr marL="380992" indent="-380992" defTabSz="1015980" eaLnBrk="1" fontAlgn="auto" hangingPunct="1">
              <a:spcAft>
                <a:spcPts val="1200"/>
              </a:spcAft>
              <a:buFont typeface="Arial"/>
              <a:buChar char="•"/>
              <a:defRPr/>
            </a:pPr>
            <a:endParaRPr lang="en-US" sz="2000" i="0" dirty="0">
              <a:solidFill>
                <a:srgbClr val="000000"/>
              </a:solidFill>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00" y="0"/>
            <a:ext cx="10185400" cy="7620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8"/>
          </a:xfrm>
          <a:prstGeom prst="rect">
            <a:avLst/>
          </a:prstGeom>
        </p:spPr>
      </p:pic>
      <p:sp>
        <p:nvSpPr>
          <p:cNvPr id="5" name="TextBox 4"/>
          <p:cNvSpPr txBox="1"/>
          <p:nvPr/>
        </p:nvSpPr>
        <p:spPr>
          <a:xfrm>
            <a:off x="0" y="3324761"/>
            <a:ext cx="10160000" cy="1323439"/>
          </a:xfrm>
          <a:prstGeom prst="rect">
            <a:avLst/>
          </a:prstGeom>
          <a:noFill/>
        </p:spPr>
        <p:txBody>
          <a:bodyPr wrap="square" rtlCol="0">
            <a:spAutoFit/>
          </a:bodyPr>
          <a:lstStyle/>
          <a:p>
            <a:r>
              <a:rPr lang="en-US" sz="4000" b="1" dirty="0" smtClean="0">
                <a:solidFill>
                  <a:schemeClr val="tx1"/>
                </a:solidFill>
                <a:effectLst/>
                <a:latin typeface="Calibri"/>
                <a:cs typeface="Calibri"/>
              </a:rPr>
              <a:t>Any questions about </a:t>
            </a:r>
            <a:br>
              <a:rPr lang="en-US" sz="4000" b="1" dirty="0" smtClean="0">
                <a:solidFill>
                  <a:schemeClr val="tx1"/>
                </a:solidFill>
                <a:effectLst/>
                <a:latin typeface="Calibri"/>
                <a:cs typeface="Calibri"/>
              </a:rPr>
            </a:br>
            <a:r>
              <a:rPr lang="en-US" sz="4000" b="1" dirty="0" smtClean="0">
                <a:solidFill>
                  <a:schemeClr val="tx1"/>
                </a:solidFill>
                <a:effectLst/>
                <a:latin typeface="Calibri"/>
                <a:cs typeface="Calibri"/>
              </a:rPr>
              <a:t>Media Relations?</a:t>
            </a:r>
            <a:endParaRPr lang="en-US" sz="4400" b="1" dirty="0">
              <a:solidFill>
                <a:schemeClr val="tx1"/>
              </a:solidFill>
              <a:effectLst/>
              <a:latin typeface="Calibri"/>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8" name="Rectangle 7"/>
          <p:cNvSpPr/>
          <p:nvPr/>
        </p:nvSpPr>
        <p:spPr>
          <a:xfrm>
            <a:off x="0" y="0"/>
            <a:ext cx="10160000" cy="7620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0185399" cy="7639048"/>
          </a:xfrm>
          <a:prstGeom prst="rect">
            <a:avLst/>
          </a:prstGeom>
          <a:ln>
            <a:noFill/>
          </a:ln>
        </p:spPr>
      </p:pic>
      <p:sp>
        <p:nvSpPr>
          <p:cNvPr id="10" name="Rectangle 1"/>
          <p:cNvSpPr>
            <a:spLocks/>
          </p:cNvSpPr>
          <p:nvPr/>
        </p:nvSpPr>
        <p:spPr bwMode="auto">
          <a:xfrm>
            <a:off x="279400" y="7239000"/>
            <a:ext cx="9601200" cy="304800"/>
          </a:xfrm>
          <a:prstGeom prst="rect">
            <a:avLst/>
          </a:prstGeom>
          <a:noFill/>
          <a:ln w="12700">
            <a:noFill/>
            <a:miter lim="800000"/>
            <a:headEnd/>
            <a:tailEnd/>
          </a:ln>
        </p:spPr>
        <p:txBody>
          <a:bodyPr lIns="0" tIns="0" rIns="0" bIns="0" anchor="ctr"/>
          <a:lstStyle/>
          <a:p>
            <a:pPr>
              <a:lnSpc>
                <a:spcPct val="70000"/>
              </a:lnSpc>
            </a:pPr>
            <a:r>
              <a:rPr lang="en-US" sz="1400" baseline="7000" dirty="0">
                <a:effectLst>
                  <a:outerShdw blurRad="38100" dist="38100" dir="2700000" algn="tl">
                    <a:srgbClr val="C0C0C0"/>
                  </a:outerShdw>
                </a:effectLst>
                <a:latin typeface="Myriad Pro" pitchFamily="34" charset="0"/>
                <a:sym typeface="Myriad Pro" pitchFamily="34" charset="0"/>
              </a:rPr>
              <a:t>© 2013</a:t>
            </a:r>
            <a:r>
              <a:rPr lang="en-US" sz="1400" dirty="0">
                <a:effectLst>
                  <a:outerShdw blurRad="38100" dist="38100" dir="2700000" algn="tl">
                    <a:srgbClr val="C0C0C0"/>
                  </a:outerShdw>
                </a:effectLst>
                <a:latin typeface="Myriad Pro" pitchFamily="34" charset="0"/>
                <a:sym typeface="Myriad Pro" pitchFamily="34" charset="0"/>
              </a:rPr>
              <a:t> </a:t>
            </a:r>
            <a:r>
              <a:rPr lang="en-US" sz="1400" baseline="7000" dirty="0">
                <a:effectLst>
                  <a:outerShdw blurRad="38100" dist="38100" dir="2700000" algn="tl">
                    <a:srgbClr val="C0C0C0"/>
                  </a:outerShdw>
                </a:effectLst>
                <a:latin typeface="Myriad Pro" pitchFamily="34" charset="0"/>
                <a:sym typeface="Myriad Pro" pitchFamily="34" charset="0"/>
              </a:rPr>
              <a:t> Shepherd.  All rights reserved. Any duplication, reproduction or usage of this document or any portion thereof without the written consent from Shepherd is prohibited.</a:t>
            </a:r>
          </a:p>
        </p:txBody>
      </p:sp>
      <p:sp>
        <p:nvSpPr>
          <p:cNvPr id="11" name="Content Placeholder 2"/>
          <p:cNvSpPr txBox="1">
            <a:spLocks/>
          </p:cNvSpPr>
          <p:nvPr/>
        </p:nvSpPr>
        <p:spPr bwMode="auto">
          <a:xfrm>
            <a:off x="7594600" y="5105400"/>
            <a:ext cx="2667000" cy="533400"/>
          </a:xfrm>
          <a:prstGeom prst="rect">
            <a:avLst/>
          </a:prstGeom>
          <a:noFill/>
          <a:ln w="9525">
            <a:noFill/>
            <a:miter lim="800000"/>
            <a:headEnd/>
            <a:tailEnd/>
          </a:ln>
        </p:spPr>
        <p:txBody>
          <a:bodyPr vert="horz" wrap="square" lIns="101598" tIns="50798" rIns="101598" bIns="50798" numCol="1" rtlCol="0" anchor="t" anchorCtr="0" compatLnSpc="1">
            <a:prstTxWarp prst="textNoShape">
              <a:avLst/>
            </a:prstTxWarp>
            <a:normAutofit/>
          </a:bodyPr>
          <a:lstStyle>
            <a:lvl1pPr marL="379413" indent="-379413" algn="l" defTabSz="1014413" rtl="0" eaLnBrk="0" fontAlgn="base" hangingPunct="0">
              <a:spcBef>
                <a:spcPct val="20000"/>
              </a:spcBef>
              <a:spcAft>
                <a:spcPct val="0"/>
              </a:spcAft>
              <a:buFont typeface="Arial" pitchFamily="34" charset="0"/>
              <a:buChar char="•"/>
              <a:defRPr sz="3600" kern="1200">
                <a:solidFill>
                  <a:schemeClr val="tx1"/>
                </a:solidFill>
                <a:latin typeface="+mn-lt"/>
                <a:ea typeface="ＭＳ Ｐゴシック" charset="0"/>
                <a:cs typeface="ＭＳ Ｐゴシック" charset="0"/>
              </a:defRPr>
            </a:lvl1pPr>
            <a:lvl2pPr marL="823913" indent="-315913" algn="l" defTabSz="1014413" rtl="0" eaLnBrk="0" fontAlgn="base" hangingPunct="0">
              <a:spcBef>
                <a:spcPct val="20000"/>
              </a:spcBef>
              <a:spcAft>
                <a:spcPct val="0"/>
              </a:spcAft>
              <a:buFont typeface="Arial" pitchFamily="34" charset="0"/>
              <a:buChar char="–"/>
              <a:defRPr sz="3100" kern="1200">
                <a:solidFill>
                  <a:schemeClr val="tx1"/>
                </a:solidFill>
                <a:latin typeface="+mn-lt"/>
                <a:ea typeface="ＭＳ Ｐゴシック" charset="0"/>
                <a:cs typeface="+mn-cs"/>
              </a:defRPr>
            </a:lvl2pPr>
            <a:lvl3pPr marL="1268413" indent="-252413" algn="l" defTabSz="1014413" rtl="0" eaLnBrk="0" fontAlgn="base" hangingPunct="0">
              <a:spcBef>
                <a:spcPct val="20000"/>
              </a:spcBef>
              <a:spcAft>
                <a:spcPct val="0"/>
              </a:spcAft>
              <a:buFont typeface="Arial" pitchFamily="34" charset="0"/>
              <a:buChar char="•"/>
              <a:defRPr sz="2700" kern="1200">
                <a:solidFill>
                  <a:schemeClr val="tx1"/>
                </a:solidFill>
                <a:latin typeface="+mn-lt"/>
                <a:ea typeface="ＭＳ Ｐゴシック" charset="0"/>
                <a:cs typeface="+mn-cs"/>
              </a:defRPr>
            </a:lvl3pPr>
            <a:lvl4pPr marL="1776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4pPr>
            <a:lvl5pPr marL="2284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5pPr>
            <a:lvl6pPr marL="279394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93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92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913"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380992" indent="-380992" defTabSz="1015980" fontAlgn="auto">
              <a:spcAft>
                <a:spcPts val="0"/>
              </a:spcAft>
              <a:buFont typeface="Arial" pitchFamily="34" charset="0"/>
              <a:buNone/>
              <a:defRPr/>
            </a:pPr>
            <a:r>
              <a:rPr lang="en-US" sz="2400" dirty="0" smtClean="0">
                <a:solidFill>
                  <a:schemeClr val="bg1">
                    <a:lumMod val="75000"/>
                  </a:schemeClr>
                </a:solidFill>
                <a:effectLst/>
                <a:latin typeface="Calibri"/>
                <a:ea typeface="+mn-ea"/>
                <a:cs typeface="Calibri"/>
              </a:rPr>
              <a:t>October 29, 2013</a:t>
            </a:r>
          </a:p>
          <a:p>
            <a:pPr marL="380992" indent="-380992" defTabSz="1015980" fontAlgn="auto">
              <a:spcAft>
                <a:spcPts val="0"/>
              </a:spcAft>
              <a:buFont typeface="Arial" pitchFamily="34" charset="0"/>
              <a:buNone/>
              <a:defRPr/>
            </a:pPr>
            <a:endParaRPr lang="en-US" dirty="0" smtClean="0">
              <a:solidFill>
                <a:schemeClr val="bg1">
                  <a:lumMod val="75000"/>
                </a:schemeClr>
              </a:solidFill>
              <a:effectLst/>
              <a:latin typeface="Calibri"/>
              <a:ea typeface="+mn-ea"/>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8"/>
          </a:xfrm>
          <a:prstGeom prst="rect">
            <a:avLst/>
          </a:prstGeom>
        </p:spPr>
      </p:pic>
      <p:sp>
        <p:nvSpPr>
          <p:cNvPr id="5" name="Title 1"/>
          <p:cNvSpPr txBox="1">
            <a:spLocks/>
          </p:cNvSpPr>
          <p:nvPr/>
        </p:nvSpPr>
        <p:spPr bwMode="auto">
          <a:xfrm>
            <a:off x="1651000" y="22098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100" b="1" dirty="0" smtClean="0">
                <a:effectLst/>
                <a:ea typeface="ＭＳ Ｐゴシック" pitchFamily="-84" charset="-128"/>
                <a:cs typeface="Calibri"/>
              </a:rPr>
              <a:t>What is media planning?</a:t>
            </a:r>
            <a:endParaRPr lang="en-US" sz="4100" b="1" dirty="0">
              <a:effectLst/>
              <a:ea typeface="ＭＳ Ｐゴシック" pitchFamily="-84" charset="-128"/>
              <a:cs typeface="Calibri"/>
            </a:endParaRPr>
          </a:p>
        </p:txBody>
      </p:sp>
      <p:sp>
        <p:nvSpPr>
          <p:cNvPr id="6" name="Content Placeholder 2"/>
          <p:cNvSpPr txBox="1">
            <a:spLocks/>
          </p:cNvSpPr>
          <p:nvPr/>
        </p:nvSpPr>
        <p:spPr bwMode="auto">
          <a:xfrm>
            <a:off x="2143125" y="32829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379413" indent="-379413">
              <a:buFont typeface="Arial" pitchFamily="34" charset="0"/>
              <a:buChar char="•"/>
            </a:pPr>
            <a:r>
              <a:rPr lang="en-US" sz="3200" i="0" dirty="0">
                <a:solidFill>
                  <a:schemeClr val="tx1"/>
                </a:solidFill>
                <a:effectLst>
                  <a:outerShdw blurRad="38100" dist="38100" dir="2700000" algn="tl">
                    <a:srgbClr val="C0C0C0"/>
                  </a:outerShdw>
                </a:effectLst>
                <a:latin typeface="Calibri" pitchFamily="34" charset="0"/>
                <a:ea typeface="ＭＳ Ｐゴシック" pitchFamily="-84" charset="-128"/>
              </a:rPr>
              <a:t>Getting the right message…</a:t>
            </a:r>
            <a:br>
              <a:rPr lang="en-US" sz="3200" i="0" dirty="0">
                <a:solidFill>
                  <a:schemeClr val="tx1"/>
                </a:solidFill>
                <a:effectLst>
                  <a:outerShdw blurRad="38100" dist="38100" dir="2700000" algn="tl">
                    <a:srgbClr val="C0C0C0"/>
                  </a:outerShdw>
                </a:effectLst>
                <a:latin typeface="Calibri" pitchFamily="34" charset="0"/>
                <a:ea typeface="ＭＳ Ｐゴシック" pitchFamily="-84" charset="-128"/>
              </a:rPr>
            </a:br>
            <a:r>
              <a:rPr lang="en-US" sz="3200" i="0" dirty="0">
                <a:solidFill>
                  <a:schemeClr val="tx1"/>
                </a:solidFill>
                <a:effectLst>
                  <a:outerShdw blurRad="38100" dist="38100" dir="2700000" algn="tl">
                    <a:srgbClr val="C0C0C0"/>
                  </a:outerShdw>
                </a:effectLst>
                <a:latin typeface="Calibri" pitchFamily="34" charset="0"/>
                <a:ea typeface="ＭＳ Ｐゴシック" pitchFamily="-84" charset="-128"/>
              </a:rPr>
              <a:t>...in front of the right person…</a:t>
            </a:r>
            <a:br>
              <a:rPr lang="en-US" sz="3200" i="0" dirty="0">
                <a:solidFill>
                  <a:schemeClr val="tx1"/>
                </a:solidFill>
                <a:effectLst>
                  <a:outerShdw blurRad="38100" dist="38100" dir="2700000" algn="tl">
                    <a:srgbClr val="C0C0C0"/>
                  </a:outerShdw>
                </a:effectLst>
                <a:latin typeface="Calibri" pitchFamily="34" charset="0"/>
                <a:ea typeface="ＭＳ Ｐゴシック" pitchFamily="-84" charset="-128"/>
              </a:rPr>
            </a:br>
            <a:r>
              <a:rPr lang="en-US" sz="3200" i="0" dirty="0">
                <a:solidFill>
                  <a:schemeClr val="tx1"/>
                </a:solidFill>
                <a:effectLst>
                  <a:outerShdw blurRad="38100" dist="38100" dir="2700000" algn="tl">
                    <a:srgbClr val="C0C0C0"/>
                  </a:outerShdw>
                </a:effectLst>
                <a:latin typeface="Calibri" pitchFamily="34" charset="0"/>
                <a:ea typeface="ＭＳ Ｐゴシック" pitchFamily="-84" charset="-128"/>
              </a:rPr>
              <a:t>…at the right time…</a:t>
            </a:r>
            <a:br>
              <a:rPr lang="en-US" sz="3200" i="0" dirty="0">
                <a:solidFill>
                  <a:schemeClr val="tx1"/>
                </a:solidFill>
                <a:effectLst>
                  <a:outerShdw blurRad="38100" dist="38100" dir="2700000" algn="tl">
                    <a:srgbClr val="C0C0C0"/>
                  </a:outerShdw>
                </a:effectLst>
                <a:latin typeface="Calibri" pitchFamily="34" charset="0"/>
                <a:ea typeface="ＭＳ Ｐゴシック" pitchFamily="-84" charset="-128"/>
              </a:rPr>
            </a:br>
            <a:r>
              <a:rPr lang="en-US" sz="3200" i="0" dirty="0">
                <a:solidFill>
                  <a:schemeClr val="tx1"/>
                </a:solidFill>
                <a:effectLst>
                  <a:outerShdw blurRad="38100" dist="38100" dir="2700000" algn="tl">
                    <a:srgbClr val="C0C0C0"/>
                  </a:outerShdw>
                </a:effectLst>
                <a:latin typeface="Calibri" pitchFamily="34" charset="0"/>
                <a:ea typeface="ＭＳ Ｐゴシック" pitchFamily="-84" charset="-128"/>
              </a:rPr>
              <a:t>…with the right amount of money…</a:t>
            </a:r>
            <a:br>
              <a:rPr lang="en-US" sz="3200" i="0" dirty="0">
                <a:solidFill>
                  <a:schemeClr val="tx1"/>
                </a:solidFill>
                <a:effectLst>
                  <a:outerShdw blurRad="38100" dist="38100" dir="2700000" algn="tl">
                    <a:srgbClr val="C0C0C0"/>
                  </a:outerShdw>
                </a:effectLst>
                <a:latin typeface="Calibri" pitchFamily="34" charset="0"/>
                <a:ea typeface="ＭＳ Ｐゴシック" pitchFamily="-84" charset="-128"/>
              </a:rPr>
            </a:br>
            <a:r>
              <a:rPr lang="en-US" sz="3200" i="0" dirty="0">
                <a:solidFill>
                  <a:schemeClr val="tx1"/>
                </a:solidFill>
                <a:effectLst>
                  <a:outerShdw blurRad="38100" dist="38100" dir="2700000" algn="tl">
                    <a:srgbClr val="C0C0C0"/>
                  </a:outerShdw>
                </a:effectLst>
                <a:latin typeface="Calibri" pitchFamily="34" charset="0"/>
                <a:ea typeface="ＭＳ Ｐゴシック" pitchFamily="-84" charset="-128"/>
              </a:rPr>
              <a:t>…to generate the right response.</a:t>
            </a:r>
          </a:p>
          <a:p>
            <a:pPr marL="379413" indent="-379413">
              <a:buFont typeface="Arial" pitchFamily="34" charset="0"/>
              <a:buChar char="•"/>
            </a:pPr>
            <a:endParaRPr lang="en-US" sz="3200" i="0" dirty="0">
              <a:solidFill>
                <a:schemeClr val="tx1"/>
              </a:solidFill>
              <a:effectLst>
                <a:outerShdw blurRad="38100" dist="38100" dir="2700000" algn="tl">
                  <a:srgbClr val="C0C0C0"/>
                </a:outerShdw>
              </a:effectLst>
              <a:latin typeface="Calibri" pitchFamily="34" charset="0"/>
              <a:ea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8"/>
          </a:xfrm>
          <a:prstGeom prst="rect">
            <a:avLst/>
          </a:prstGeom>
        </p:spPr>
      </p:pic>
      <p:sp>
        <p:nvSpPr>
          <p:cNvPr id="3" name="Title 1"/>
          <p:cNvSpPr txBox="1">
            <a:spLocks/>
          </p:cNvSpPr>
          <p:nvPr/>
        </p:nvSpPr>
        <p:spPr>
          <a:xfrm>
            <a:off x="0" y="1018421"/>
            <a:ext cx="10160000" cy="1143000"/>
          </a:xfrm>
          <a:prstGeom prst="rect">
            <a:avLst/>
          </a:prstGeom>
        </p:spPr>
        <p:txBody>
          <a:bodyPr/>
          <a:lstStyle/>
          <a:p>
            <a:pPr defTabSz="1014413" eaLnBrk="0" hangingPunct="0"/>
            <a:r>
              <a:rPr lang="en-US" sz="4900" b="1" dirty="0">
                <a:solidFill>
                  <a:schemeClr val="tx1"/>
                </a:solidFill>
                <a:effectLst>
                  <a:outerShdw blurRad="38100" dist="38100" dir="2700000" algn="tl">
                    <a:srgbClr val="C0C0C0"/>
                  </a:outerShdw>
                </a:effectLst>
                <a:latin typeface="Calibri" pitchFamily="34" charset="0"/>
                <a:ea typeface="ＭＳ Ｐゴシック" pitchFamily="-84" charset="-128"/>
              </a:rPr>
              <a:t>Planning Process</a:t>
            </a:r>
          </a:p>
        </p:txBody>
      </p:sp>
      <p:sp>
        <p:nvSpPr>
          <p:cNvPr id="4" name="Chevron 3"/>
          <p:cNvSpPr>
            <a:spLocks noChangeArrowheads="1"/>
          </p:cNvSpPr>
          <p:nvPr/>
        </p:nvSpPr>
        <p:spPr bwMode="auto">
          <a:xfrm>
            <a:off x="1955799" y="2370138"/>
            <a:ext cx="2286000" cy="1027112"/>
          </a:xfrm>
          <a:prstGeom prst="chevron">
            <a:avLst>
              <a:gd name="adj" fmla="val 50002"/>
            </a:avLst>
          </a:prstGeom>
          <a:ln>
            <a:headEnd/>
            <a:tailEnd/>
          </a:ln>
        </p:spPr>
        <p:style>
          <a:lnRef idx="1">
            <a:schemeClr val="accent2"/>
          </a:lnRef>
          <a:fillRef idx="3">
            <a:schemeClr val="accent2"/>
          </a:fillRef>
          <a:effectRef idx="2">
            <a:schemeClr val="accent2"/>
          </a:effectRef>
          <a:fontRef idx="minor">
            <a:schemeClr val="lt1"/>
          </a:fontRef>
        </p:style>
        <p:txBody>
          <a:bodyPr anchor="ctr"/>
          <a:lstStyle/>
          <a:p>
            <a:r>
              <a:rPr lang="en-US" sz="1400" dirty="0">
                <a:solidFill>
                  <a:schemeClr val="bg1"/>
                </a:solidFill>
                <a:effectLst>
                  <a:outerShdw blurRad="38100" dist="38100" dir="2700000" algn="tl">
                    <a:srgbClr val="FFFFFF"/>
                  </a:outerShdw>
                </a:effectLst>
                <a:latin typeface="Calibri"/>
                <a:cs typeface="Calibri"/>
              </a:rPr>
              <a:t>Marketing Input</a:t>
            </a:r>
          </a:p>
        </p:txBody>
      </p:sp>
      <p:sp>
        <p:nvSpPr>
          <p:cNvPr id="5" name="TextBox 4"/>
          <p:cNvSpPr txBox="1"/>
          <p:nvPr/>
        </p:nvSpPr>
        <p:spPr>
          <a:xfrm>
            <a:off x="5208588" y="4129921"/>
            <a:ext cx="184150" cy="523875"/>
          </a:xfrm>
          <a:prstGeom prst="rect">
            <a:avLst/>
          </a:prstGeom>
          <a:noFill/>
        </p:spPr>
        <p:txBody>
          <a:bodyPr wrap="none">
            <a:spAutoFit/>
          </a:bodyPr>
          <a:lstStyle/>
          <a:p>
            <a:pPr>
              <a:defRPr/>
            </a:pPr>
            <a:endParaRPr lang="en-US" dirty="0">
              <a:latin typeface="Hoefler Text" charset="0"/>
              <a:ea typeface="ヒラギノ明朝 ProN W3" charset="0"/>
              <a:cs typeface="ヒラギノ明朝 ProN W3" charset="0"/>
              <a:sym typeface="Hoefler Text" charset="0"/>
            </a:endParaRPr>
          </a:p>
        </p:txBody>
      </p:sp>
      <p:sp>
        <p:nvSpPr>
          <p:cNvPr id="6" name="Chevron 5"/>
          <p:cNvSpPr>
            <a:spLocks noChangeArrowheads="1"/>
          </p:cNvSpPr>
          <p:nvPr/>
        </p:nvSpPr>
        <p:spPr bwMode="auto">
          <a:xfrm>
            <a:off x="4089399" y="2362200"/>
            <a:ext cx="2286000" cy="1035050"/>
          </a:xfrm>
          <a:prstGeom prst="chevron">
            <a:avLst>
              <a:gd name="adj" fmla="val 50002"/>
            </a:avLst>
          </a:prstGeom>
          <a:ln>
            <a:headEnd/>
            <a:tailEnd/>
          </a:ln>
        </p:spPr>
        <p:style>
          <a:lnRef idx="1">
            <a:schemeClr val="accent2"/>
          </a:lnRef>
          <a:fillRef idx="3">
            <a:schemeClr val="accent2"/>
          </a:fillRef>
          <a:effectRef idx="2">
            <a:schemeClr val="accent2"/>
          </a:effectRef>
          <a:fontRef idx="minor">
            <a:schemeClr val="lt1"/>
          </a:fontRef>
        </p:style>
        <p:txBody>
          <a:bodyPr anchor="ctr"/>
          <a:lstStyle/>
          <a:p>
            <a:r>
              <a:rPr lang="en-US" sz="1400">
                <a:solidFill>
                  <a:schemeClr val="bg1"/>
                </a:solidFill>
                <a:effectLst>
                  <a:outerShdw blurRad="38100" dist="38100" dir="2700000" algn="tl">
                    <a:srgbClr val="FFFFFF"/>
                  </a:outerShdw>
                </a:effectLst>
                <a:latin typeface="Calibri"/>
                <a:cs typeface="Calibri"/>
              </a:rPr>
              <a:t>Media Objectives</a:t>
            </a:r>
          </a:p>
        </p:txBody>
      </p:sp>
      <p:sp>
        <p:nvSpPr>
          <p:cNvPr id="7" name="Chevron 6"/>
          <p:cNvSpPr>
            <a:spLocks noChangeArrowheads="1"/>
          </p:cNvSpPr>
          <p:nvPr/>
        </p:nvSpPr>
        <p:spPr bwMode="auto">
          <a:xfrm>
            <a:off x="6223000" y="2362200"/>
            <a:ext cx="2209800" cy="1035050"/>
          </a:xfrm>
          <a:prstGeom prst="chevron">
            <a:avLst>
              <a:gd name="adj" fmla="val 50002"/>
            </a:avLst>
          </a:prstGeom>
          <a:ln>
            <a:headEnd/>
            <a:tailEnd/>
          </a:ln>
        </p:spPr>
        <p:style>
          <a:lnRef idx="1">
            <a:schemeClr val="accent2"/>
          </a:lnRef>
          <a:fillRef idx="3">
            <a:schemeClr val="accent2"/>
          </a:fillRef>
          <a:effectRef idx="2">
            <a:schemeClr val="accent2"/>
          </a:effectRef>
          <a:fontRef idx="minor">
            <a:schemeClr val="lt1"/>
          </a:fontRef>
        </p:style>
        <p:txBody>
          <a:bodyPr anchor="ctr"/>
          <a:lstStyle/>
          <a:p>
            <a:r>
              <a:rPr lang="en-US" sz="1400" dirty="0">
                <a:solidFill>
                  <a:schemeClr val="bg1"/>
                </a:solidFill>
                <a:effectLst>
                  <a:outerShdw blurRad="38100" dist="38100" dir="2700000" algn="tl">
                    <a:srgbClr val="FFFFFF"/>
                  </a:outerShdw>
                </a:effectLst>
                <a:latin typeface="Calibri"/>
                <a:cs typeface="Calibri"/>
              </a:rPr>
              <a:t>Media Strategies</a:t>
            </a:r>
          </a:p>
        </p:txBody>
      </p:sp>
      <p:sp>
        <p:nvSpPr>
          <p:cNvPr id="8" name="TextBox 7"/>
          <p:cNvSpPr txBox="1"/>
          <p:nvPr/>
        </p:nvSpPr>
        <p:spPr>
          <a:xfrm>
            <a:off x="2154237" y="3663950"/>
            <a:ext cx="1635125" cy="3323987"/>
          </a:xfrm>
          <a:prstGeom prst="rect">
            <a:avLst/>
          </a:prstGeom>
          <a:noFill/>
        </p:spPr>
        <p:txBody>
          <a:bodyPr>
            <a:spAutoFit/>
          </a:bodyPr>
          <a:lstStyle/>
          <a:p>
            <a:pPr marL="171450" indent="-171450">
              <a:buFont typeface="Arial" pitchFamily="34" charset="0"/>
              <a:buChar char="•"/>
            </a:pPr>
            <a:r>
              <a:rPr lang="en-US" sz="1500" dirty="0">
                <a:effectLst>
                  <a:outerShdw blurRad="38100" dist="38100" dir="2700000" algn="tl">
                    <a:srgbClr val="C0C0C0"/>
                  </a:outerShdw>
                </a:effectLst>
                <a:latin typeface="Calibri"/>
                <a:cs typeface="Calibri"/>
              </a:rPr>
              <a:t>Business model, marketing strategy, research, industry trends</a:t>
            </a:r>
          </a:p>
          <a:p>
            <a:pPr marL="171450" indent="-171450">
              <a:buFont typeface="Arial" pitchFamily="34" charset="0"/>
              <a:buChar char="•"/>
            </a:pPr>
            <a:endParaRPr lang="en-US" sz="1500" dirty="0">
              <a:effectLst>
                <a:outerShdw blurRad="38100" dist="38100" dir="2700000" algn="tl">
                  <a:srgbClr val="C0C0C0"/>
                </a:outerShdw>
              </a:effectLst>
              <a:latin typeface="Calibri"/>
              <a:cs typeface="Calibri"/>
            </a:endParaRPr>
          </a:p>
          <a:p>
            <a:pPr marL="171450" indent="-171450">
              <a:buFont typeface="Arial" pitchFamily="34" charset="0"/>
              <a:buChar char="•"/>
            </a:pPr>
            <a:r>
              <a:rPr lang="en-US" sz="1500" dirty="0">
                <a:effectLst>
                  <a:outerShdw blurRad="38100" dist="38100" dir="2700000" algn="tl">
                    <a:srgbClr val="C0C0C0"/>
                  </a:outerShdw>
                </a:effectLst>
                <a:latin typeface="Calibri"/>
                <a:cs typeface="Calibri"/>
              </a:rPr>
              <a:t>Business / sales objectives &amp; strategies for upcoming year, new product launches, major initiatives to focus on, etc.</a:t>
            </a:r>
          </a:p>
        </p:txBody>
      </p:sp>
      <p:sp>
        <p:nvSpPr>
          <p:cNvPr id="9" name="TextBox 8"/>
          <p:cNvSpPr txBox="1"/>
          <p:nvPr/>
        </p:nvSpPr>
        <p:spPr>
          <a:xfrm>
            <a:off x="4203699" y="3663950"/>
            <a:ext cx="1635125" cy="1015663"/>
          </a:xfrm>
          <a:prstGeom prst="rect">
            <a:avLst/>
          </a:prstGeom>
          <a:noFill/>
        </p:spPr>
        <p:txBody>
          <a:bodyPr>
            <a:spAutoFit/>
          </a:bodyPr>
          <a:lstStyle/>
          <a:p>
            <a:pPr marL="285750" indent="-285750">
              <a:buFont typeface="Arial" pitchFamily="34" charset="0"/>
              <a:buChar char="•"/>
            </a:pPr>
            <a:r>
              <a:rPr lang="en-US" sz="1500" dirty="0">
                <a:effectLst>
                  <a:outerShdw blurRad="38100" dist="38100" dir="2700000" algn="tl">
                    <a:srgbClr val="C0C0C0"/>
                  </a:outerShdw>
                </a:effectLst>
                <a:latin typeface="Calibri"/>
                <a:cs typeface="Calibri"/>
              </a:rPr>
              <a:t>Translate business objectives into media goals</a:t>
            </a:r>
          </a:p>
        </p:txBody>
      </p:sp>
      <p:sp>
        <p:nvSpPr>
          <p:cNvPr id="10" name="TextBox 9"/>
          <p:cNvSpPr txBox="1"/>
          <p:nvPr/>
        </p:nvSpPr>
        <p:spPr>
          <a:xfrm>
            <a:off x="6316662" y="3663950"/>
            <a:ext cx="1633537" cy="1246495"/>
          </a:xfrm>
          <a:prstGeom prst="rect">
            <a:avLst/>
          </a:prstGeom>
          <a:noFill/>
        </p:spPr>
        <p:txBody>
          <a:bodyPr>
            <a:spAutoFit/>
          </a:bodyPr>
          <a:lstStyle/>
          <a:p>
            <a:pPr marL="171450" indent="-171450">
              <a:buFont typeface="Arial" pitchFamily="34" charset="0"/>
              <a:buChar char="•"/>
            </a:pPr>
            <a:r>
              <a:rPr lang="en-US" sz="1500">
                <a:effectLst>
                  <a:outerShdw blurRad="38100" dist="38100" dir="2700000" algn="tl">
                    <a:srgbClr val="C0C0C0"/>
                  </a:outerShdw>
                </a:effectLst>
                <a:latin typeface="Calibri"/>
                <a:cs typeface="Calibri"/>
              </a:rPr>
              <a:t>Translate media goals into strategic media planning guidelines</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WWH_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762000"/>
            <a:ext cx="8744887" cy="63988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8" cy="7639048"/>
          </a:xfrm>
          <a:prstGeom prst="rect">
            <a:avLst/>
          </a:prstGeom>
        </p:spPr>
      </p:pic>
      <p:sp>
        <p:nvSpPr>
          <p:cNvPr id="5" name="Title 1"/>
          <p:cNvSpPr txBox="1">
            <a:spLocks/>
          </p:cNvSpPr>
          <p:nvPr/>
        </p:nvSpPr>
        <p:spPr>
          <a:xfrm>
            <a:off x="0" y="990600"/>
            <a:ext cx="10160000" cy="1143000"/>
          </a:xfrm>
          <a:prstGeom prst="rect">
            <a:avLst/>
          </a:prstGeom>
        </p:spPr>
        <p:txBody>
          <a:bodyPr/>
          <a:lstStyle/>
          <a:p>
            <a:pPr defTabSz="1014413" eaLnBrk="0" hangingPunct="0"/>
            <a:r>
              <a:rPr lang="en-US" sz="4900" b="1" dirty="0">
                <a:solidFill>
                  <a:schemeClr val="tx1"/>
                </a:solidFill>
                <a:effectLst>
                  <a:outerShdw blurRad="38100" dist="38100" dir="2700000" algn="tl">
                    <a:srgbClr val="C0C0C0"/>
                  </a:outerShdw>
                </a:effectLst>
                <a:latin typeface="Calibri" pitchFamily="34" charset="0"/>
                <a:ea typeface="ＭＳ Ｐゴシック" pitchFamily="-84" charset="-128"/>
              </a:rPr>
              <a:t>Media Plan Components</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8"/>
          </a:xfrm>
          <a:prstGeom prst="rect">
            <a:avLst/>
          </a:prstGeom>
        </p:spPr>
      </p:pic>
      <p:sp>
        <p:nvSpPr>
          <p:cNvPr id="5" name="Title 1"/>
          <p:cNvSpPr txBox="1">
            <a:spLocks/>
          </p:cNvSpPr>
          <p:nvPr/>
        </p:nvSpPr>
        <p:spPr bwMode="auto">
          <a:xfrm>
            <a:off x="1041400" y="20574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400" b="1" dirty="0">
                <a:effectLst/>
                <a:latin typeface="Calibri" pitchFamily="34" charset="0"/>
                <a:ea typeface="ＭＳ Ｐゴシック" pitchFamily="-84" charset="-128"/>
              </a:rPr>
              <a:t>Target Analysis</a:t>
            </a:r>
          </a:p>
        </p:txBody>
      </p:sp>
      <p:sp>
        <p:nvSpPr>
          <p:cNvPr id="6" name="Content Placeholder 2"/>
          <p:cNvSpPr txBox="1">
            <a:spLocks/>
          </p:cNvSpPr>
          <p:nvPr/>
        </p:nvSpPr>
        <p:spPr bwMode="auto">
          <a:xfrm>
            <a:off x="1533525" y="31305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379413" indent="-379413">
              <a:buFont typeface="Arial" pitchFamily="34" charset="0"/>
              <a:buChar char="•"/>
            </a:pPr>
            <a:r>
              <a:rPr lang="en-US" sz="3200" i="0" dirty="0">
                <a:solidFill>
                  <a:schemeClr val="tx1"/>
                </a:solidFill>
                <a:effectLst/>
                <a:latin typeface="Calibri" pitchFamily="34" charset="0"/>
                <a:ea typeface="ＭＳ Ｐゴシック" pitchFamily="-84" charset="-128"/>
              </a:rPr>
              <a:t>To determine the right target audience</a:t>
            </a:r>
          </a:p>
          <a:p>
            <a:pPr marL="379413" indent="-379413">
              <a:buFont typeface="Arial" pitchFamily="34" charset="0"/>
              <a:buChar char="•"/>
            </a:pPr>
            <a:r>
              <a:rPr lang="en-US" sz="3200" i="0" dirty="0">
                <a:solidFill>
                  <a:schemeClr val="tx1"/>
                </a:solidFill>
                <a:effectLst/>
                <a:latin typeface="Calibri" pitchFamily="34" charset="0"/>
                <a:ea typeface="ＭＳ Ｐゴシック" pitchFamily="-84" charset="-128"/>
              </a:rPr>
              <a:t>To understand audience behaviors and </a:t>
            </a:r>
            <a:r>
              <a:rPr lang="en-US" sz="3200" i="0" dirty="0" smtClean="0">
                <a:solidFill>
                  <a:schemeClr val="tx1"/>
                </a:solidFill>
                <a:effectLst/>
                <a:latin typeface="Calibri" pitchFamily="34" charset="0"/>
                <a:ea typeface="ＭＳ Ｐゴシック" pitchFamily="-84" charset="-128"/>
              </a:rPr>
              <a:t/>
            </a:r>
            <a:br>
              <a:rPr lang="en-US" sz="3200" i="0" dirty="0" smtClean="0">
                <a:solidFill>
                  <a:schemeClr val="tx1"/>
                </a:solidFill>
                <a:effectLst/>
                <a:latin typeface="Calibri" pitchFamily="34" charset="0"/>
                <a:ea typeface="ＭＳ Ｐゴシック" pitchFamily="-84" charset="-128"/>
              </a:rPr>
            </a:br>
            <a:r>
              <a:rPr lang="en-US" sz="3200" i="0" dirty="0" smtClean="0">
                <a:solidFill>
                  <a:schemeClr val="tx1"/>
                </a:solidFill>
                <a:effectLst/>
                <a:latin typeface="Calibri" pitchFamily="34" charset="0"/>
                <a:ea typeface="ＭＳ Ｐゴシック" pitchFamily="-84" charset="-128"/>
              </a:rPr>
              <a:t>media </a:t>
            </a:r>
            <a:r>
              <a:rPr lang="en-US" sz="3200" i="0" dirty="0">
                <a:solidFill>
                  <a:schemeClr val="tx1"/>
                </a:solidFill>
                <a:effectLst/>
                <a:latin typeface="Calibri" pitchFamily="34" charset="0"/>
                <a:ea typeface="ＭＳ Ｐゴシック" pitchFamily="-84" charset="-128"/>
              </a:rPr>
              <a:t>consumption habits</a:t>
            </a:r>
          </a:p>
          <a:p>
            <a:pPr marL="379413" indent="-379413">
              <a:buFont typeface="Arial" pitchFamily="34" charset="0"/>
              <a:buChar char="•"/>
            </a:pPr>
            <a:r>
              <a:rPr lang="en-US" sz="3200" i="0" dirty="0">
                <a:solidFill>
                  <a:schemeClr val="tx1"/>
                </a:solidFill>
                <a:effectLst/>
                <a:latin typeface="Calibri" pitchFamily="34" charset="0"/>
                <a:ea typeface="ＭＳ Ｐゴシック" pitchFamily="-84" charset="-128"/>
              </a:rPr>
              <a:t>Ensures efficiency, avoids waste, </a:t>
            </a:r>
            <a:r>
              <a:rPr lang="en-US" sz="3200" i="0" dirty="0" smtClean="0">
                <a:solidFill>
                  <a:schemeClr val="tx1"/>
                </a:solidFill>
                <a:effectLst/>
                <a:latin typeface="Calibri" pitchFamily="34" charset="0"/>
                <a:ea typeface="ＭＳ Ｐゴシック" pitchFamily="-84" charset="-128"/>
              </a:rPr>
              <a:t/>
            </a:r>
            <a:br>
              <a:rPr lang="en-US" sz="3200" i="0" dirty="0" smtClean="0">
                <a:solidFill>
                  <a:schemeClr val="tx1"/>
                </a:solidFill>
                <a:effectLst/>
                <a:latin typeface="Calibri" pitchFamily="34" charset="0"/>
                <a:ea typeface="ＭＳ Ｐゴシック" pitchFamily="-84" charset="-128"/>
              </a:rPr>
            </a:br>
            <a:r>
              <a:rPr lang="en-US" sz="3200" i="0" dirty="0" smtClean="0">
                <a:solidFill>
                  <a:schemeClr val="tx1"/>
                </a:solidFill>
                <a:effectLst/>
                <a:latin typeface="Calibri" pitchFamily="34" charset="0"/>
                <a:ea typeface="ＭＳ Ｐゴシック" pitchFamily="-84" charset="-128"/>
              </a:rPr>
              <a:t>prevents overexposure</a:t>
            </a:r>
            <a:endParaRPr lang="en-US" sz="3200" i="0" dirty="0">
              <a:solidFill>
                <a:schemeClr val="tx1"/>
              </a:solidFill>
              <a:effectLst/>
              <a:latin typeface="Calibri" pitchFamily="34" charset="0"/>
              <a:ea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1988" y="3606800"/>
            <a:ext cx="185737" cy="523875"/>
          </a:xfrm>
          <a:prstGeom prst="rect">
            <a:avLst/>
          </a:prstGeom>
          <a:noFill/>
        </p:spPr>
        <p:txBody>
          <a:bodyPr wrap="none">
            <a:spAutoFit/>
          </a:bodyPr>
          <a:lstStyle/>
          <a:p>
            <a:pPr>
              <a:defRPr/>
            </a:pPr>
            <a:endParaRPr lang="en-US" dirty="0">
              <a:latin typeface="Hoefler Text" charset="0"/>
              <a:ea typeface="ヒラギノ明朝 ProN W3" charset="0"/>
              <a:cs typeface="ヒラギノ明朝 ProN W3" charset="0"/>
              <a:sym typeface="Hoefler Text"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8"/>
          </a:xfrm>
          <a:prstGeom prst="rect">
            <a:avLst/>
          </a:prstGeom>
        </p:spPr>
      </p:pic>
      <p:sp>
        <p:nvSpPr>
          <p:cNvPr id="6" name="Title 1"/>
          <p:cNvSpPr txBox="1">
            <a:spLocks/>
          </p:cNvSpPr>
          <p:nvPr/>
        </p:nvSpPr>
        <p:spPr bwMode="auto">
          <a:xfrm>
            <a:off x="279400" y="6858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400" b="1" dirty="0" smtClean="0">
                <a:effectLst/>
                <a:latin typeface="Calibri" pitchFamily="34" charset="0"/>
                <a:ea typeface="ＭＳ Ｐゴシック" pitchFamily="-84" charset="-128"/>
              </a:rPr>
              <a:t>Media Math</a:t>
            </a:r>
            <a:endParaRPr lang="en-US" sz="4400" b="1" dirty="0">
              <a:effectLst/>
              <a:latin typeface="Calibri" pitchFamily="34" charset="0"/>
              <a:ea typeface="ＭＳ Ｐゴシック" pitchFamily="-84" charset="-128"/>
            </a:endParaRPr>
          </a:p>
        </p:txBody>
      </p:sp>
      <p:sp>
        <p:nvSpPr>
          <p:cNvPr id="7" name="Content Placeholder 2"/>
          <p:cNvSpPr txBox="1">
            <a:spLocks/>
          </p:cNvSpPr>
          <p:nvPr/>
        </p:nvSpPr>
        <p:spPr bwMode="auto">
          <a:xfrm>
            <a:off x="771525" y="17589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379413" indent="-379413">
              <a:buFont typeface="Arial" pitchFamily="34" charset="0"/>
              <a:buChar char="•"/>
            </a:pPr>
            <a:r>
              <a:rPr lang="en-US" sz="2800" b="1" i="0" dirty="0">
                <a:solidFill>
                  <a:schemeClr val="tx1"/>
                </a:solidFill>
                <a:effectLst/>
                <a:latin typeface="Calibri" pitchFamily="34" charset="0"/>
                <a:ea typeface="ＭＳ Ｐゴシック" pitchFamily="-84" charset="-128"/>
              </a:rPr>
              <a:t>Reach</a:t>
            </a:r>
            <a:r>
              <a:rPr lang="en-US" sz="2800" i="0" dirty="0">
                <a:solidFill>
                  <a:schemeClr val="tx1"/>
                </a:solidFill>
                <a:effectLst/>
                <a:latin typeface="Calibri" pitchFamily="34" charset="0"/>
                <a:ea typeface="ＭＳ Ｐゴシック" pitchFamily="-84" charset="-128"/>
              </a:rPr>
              <a:t/>
            </a:r>
            <a:br>
              <a:rPr lang="en-US" sz="2800" i="0" dirty="0">
                <a:solidFill>
                  <a:schemeClr val="tx1"/>
                </a:solidFill>
                <a:effectLst/>
                <a:latin typeface="Calibri" pitchFamily="34" charset="0"/>
                <a:ea typeface="ＭＳ Ｐゴシック" pitchFamily="-84" charset="-128"/>
              </a:rPr>
            </a:br>
            <a:r>
              <a:rPr lang="en-US" sz="2800" i="0" dirty="0">
                <a:solidFill>
                  <a:schemeClr val="tx1"/>
                </a:solidFill>
                <a:effectLst/>
                <a:latin typeface="Calibri" pitchFamily="34" charset="0"/>
                <a:ea typeface="ＭＳ Ｐゴシック" pitchFamily="-84" charset="-128"/>
              </a:rPr>
              <a:t>- Size of audience</a:t>
            </a:r>
            <a:br>
              <a:rPr lang="en-US" sz="2800" i="0" dirty="0">
                <a:solidFill>
                  <a:schemeClr val="tx1"/>
                </a:solidFill>
                <a:effectLst/>
                <a:latin typeface="Calibri" pitchFamily="34" charset="0"/>
                <a:ea typeface="ＭＳ Ｐゴシック" pitchFamily="-84" charset="-128"/>
              </a:rPr>
            </a:br>
            <a:r>
              <a:rPr lang="en-US" sz="2800" i="0" dirty="0">
                <a:solidFill>
                  <a:schemeClr val="tx1"/>
                </a:solidFill>
                <a:effectLst/>
                <a:latin typeface="Calibri" pitchFamily="34" charset="0"/>
                <a:ea typeface="ＭＳ Ｐゴシック" pitchFamily="-84" charset="-128"/>
              </a:rPr>
              <a:t>- Number of actual audience members exposed to your  </a:t>
            </a:r>
            <a:r>
              <a:rPr lang="en-US" sz="2800" i="0" dirty="0" smtClean="0">
                <a:solidFill>
                  <a:schemeClr val="tx1"/>
                </a:solidFill>
                <a:effectLst/>
                <a:latin typeface="Calibri" pitchFamily="34" charset="0"/>
                <a:ea typeface="ＭＳ Ｐゴシック" pitchFamily="-84" charset="-128"/>
              </a:rPr>
              <a:t>  </a:t>
            </a:r>
            <a:br>
              <a:rPr lang="en-US" sz="2800" i="0" dirty="0" smtClean="0">
                <a:solidFill>
                  <a:schemeClr val="tx1"/>
                </a:solidFill>
                <a:effectLst/>
                <a:latin typeface="Calibri" pitchFamily="34" charset="0"/>
                <a:ea typeface="ＭＳ Ｐゴシック" pitchFamily="-84" charset="-128"/>
              </a:rPr>
            </a:br>
            <a:r>
              <a:rPr lang="en-US" sz="2800" i="0" dirty="0" smtClean="0">
                <a:solidFill>
                  <a:schemeClr val="tx1"/>
                </a:solidFill>
                <a:effectLst/>
                <a:latin typeface="Calibri" pitchFamily="34" charset="0"/>
                <a:ea typeface="ＭＳ Ｐゴシック" pitchFamily="-84" charset="-128"/>
              </a:rPr>
              <a:t>  message </a:t>
            </a:r>
            <a:r>
              <a:rPr lang="en-US" sz="2800" i="0" dirty="0">
                <a:solidFill>
                  <a:schemeClr val="tx1"/>
                </a:solidFill>
                <a:effectLst/>
                <a:latin typeface="Calibri" pitchFamily="34" charset="0"/>
                <a:ea typeface="ＭＳ Ｐゴシック" pitchFamily="-84" charset="-128"/>
              </a:rPr>
              <a:t>at least once during advertising period (ex: 60</a:t>
            </a:r>
            <a:r>
              <a:rPr lang="en-US" sz="2800" i="0" dirty="0" smtClean="0">
                <a:solidFill>
                  <a:schemeClr val="tx1"/>
                </a:solidFill>
                <a:effectLst/>
                <a:latin typeface="Calibri" pitchFamily="34" charset="0"/>
                <a:ea typeface="ＭＳ Ｐゴシック" pitchFamily="-84" charset="-128"/>
              </a:rPr>
              <a:t>%</a:t>
            </a:r>
            <a:br>
              <a:rPr lang="en-US" sz="2800" i="0" dirty="0" smtClean="0">
                <a:solidFill>
                  <a:schemeClr val="tx1"/>
                </a:solidFill>
                <a:effectLst/>
                <a:latin typeface="Calibri" pitchFamily="34" charset="0"/>
                <a:ea typeface="ＭＳ Ｐゴシック" pitchFamily="-84" charset="-128"/>
              </a:rPr>
            </a:br>
            <a:r>
              <a:rPr lang="en-US" sz="2800" i="0" dirty="0" smtClean="0">
                <a:solidFill>
                  <a:schemeClr val="tx1"/>
                </a:solidFill>
                <a:effectLst/>
                <a:latin typeface="Calibri" pitchFamily="34" charset="0"/>
                <a:ea typeface="ＭＳ Ｐゴシック" pitchFamily="-84" charset="-128"/>
              </a:rPr>
              <a:t>  of </a:t>
            </a:r>
            <a:r>
              <a:rPr lang="en-US" sz="2800" i="0" dirty="0">
                <a:solidFill>
                  <a:schemeClr val="tx1"/>
                </a:solidFill>
                <a:effectLst/>
                <a:latin typeface="Calibri" pitchFamily="34" charset="0"/>
                <a:ea typeface="ＭＳ Ｐゴシック" pitchFamily="-84" charset="-128"/>
              </a:rPr>
              <a:t>A 18-25)</a:t>
            </a:r>
          </a:p>
          <a:p>
            <a:pPr marL="379413" indent="-379413">
              <a:buFont typeface="Arial" pitchFamily="34" charset="0"/>
              <a:buChar char="•"/>
            </a:pPr>
            <a:r>
              <a:rPr lang="en-US" sz="2800" b="1" i="0" dirty="0">
                <a:solidFill>
                  <a:schemeClr val="tx1"/>
                </a:solidFill>
                <a:effectLst/>
                <a:latin typeface="Calibri" pitchFamily="34" charset="0"/>
                <a:ea typeface="ＭＳ Ｐゴシック" pitchFamily="-84" charset="-128"/>
              </a:rPr>
              <a:t>Frequency</a:t>
            </a:r>
            <a:r>
              <a:rPr lang="en-US" sz="2800" i="0" dirty="0">
                <a:solidFill>
                  <a:schemeClr val="tx1"/>
                </a:solidFill>
                <a:effectLst/>
                <a:latin typeface="Calibri" pitchFamily="34" charset="0"/>
                <a:ea typeface="ＭＳ Ｐゴシック" pitchFamily="-84" charset="-128"/>
              </a:rPr>
              <a:t/>
            </a:r>
            <a:br>
              <a:rPr lang="en-US" sz="2800" i="0" dirty="0">
                <a:solidFill>
                  <a:schemeClr val="tx1"/>
                </a:solidFill>
                <a:effectLst/>
                <a:latin typeface="Calibri" pitchFamily="34" charset="0"/>
                <a:ea typeface="ＭＳ Ｐゴシック" pitchFamily="-84" charset="-128"/>
              </a:rPr>
            </a:br>
            <a:r>
              <a:rPr lang="en-US" sz="2800" i="0" dirty="0">
                <a:solidFill>
                  <a:schemeClr val="tx1"/>
                </a:solidFill>
                <a:effectLst/>
                <a:latin typeface="Calibri" pitchFamily="34" charset="0"/>
                <a:ea typeface="ＭＳ Ｐゴシック" pitchFamily="-84" charset="-128"/>
              </a:rPr>
              <a:t>Number of times each audience member sees/hears your message during advertising period (ex: 3x)</a:t>
            </a:r>
          </a:p>
          <a:p>
            <a:pPr marL="379413" indent="-379413">
              <a:buFont typeface="Arial" pitchFamily="34" charset="0"/>
              <a:buChar char="•"/>
            </a:pPr>
            <a:r>
              <a:rPr lang="en-US" sz="2800" b="1" i="0" dirty="0">
                <a:solidFill>
                  <a:schemeClr val="tx1"/>
                </a:solidFill>
                <a:effectLst/>
                <a:latin typeface="Calibri" pitchFamily="34" charset="0"/>
                <a:ea typeface="ＭＳ Ｐゴシック" pitchFamily="-84" charset="-128"/>
              </a:rPr>
              <a:t>Gross Impressions</a:t>
            </a:r>
            <a:r>
              <a:rPr lang="en-US" sz="2800" i="0" dirty="0">
                <a:solidFill>
                  <a:schemeClr val="tx1"/>
                </a:solidFill>
                <a:effectLst/>
                <a:latin typeface="Calibri" pitchFamily="34" charset="0"/>
                <a:ea typeface="ＭＳ Ｐゴシック" pitchFamily="-84" charset="-128"/>
              </a:rPr>
              <a:t/>
            </a:r>
            <a:br>
              <a:rPr lang="en-US" sz="2800" i="0" dirty="0">
                <a:solidFill>
                  <a:schemeClr val="tx1"/>
                </a:solidFill>
                <a:effectLst/>
                <a:latin typeface="Calibri" pitchFamily="34" charset="0"/>
                <a:ea typeface="ＭＳ Ｐゴシック" pitchFamily="-84" charset="-128"/>
              </a:rPr>
            </a:br>
            <a:r>
              <a:rPr lang="en-US" sz="2800" i="0" dirty="0">
                <a:solidFill>
                  <a:schemeClr val="tx1"/>
                </a:solidFill>
                <a:effectLst/>
                <a:latin typeface="Calibri" pitchFamily="34" charset="0"/>
                <a:ea typeface="ＭＳ Ｐゴシック" pitchFamily="-84" charset="-128"/>
              </a:rPr>
              <a:t>Reach x Frequency</a:t>
            </a:r>
            <a:br>
              <a:rPr lang="en-US" sz="2800" i="0" dirty="0">
                <a:solidFill>
                  <a:schemeClr val="tx1"/>
                </a:solidFill>
                <a:effectLst/>
                <a:latin typeface="Calibri" pitchFamily="34" charset="0"/>
                <a:ea typeface="ＭＳ Ｐゴシック" pitchFamily="-84" charset="-128"/>
              </a:rPr>
            </a:br>
            <a:r>
              <a:rPr lang="en-US" sz="2800" i="0" dirty="0">
                <a:solidFill>
                  <a:schemeClr val="tx1"/>
                </a:solidFill>
                <a:effectLst/>
                <a:latin typeface="Calibri" pitchFamily="34" charset="0"/>
                <a:ea typeface="ＭＳ Ｐゴシック" pitchFamily="-84" charset="-128"/>
              </a:rPr>
              <a:t>Number of people reached (x) number of times they saw an ad across media </a:t>
            </a:r>
            <a:r>
              <a:rPr lang="en-US" sz="2800" i="0" dirty="0" smtClean="0">
                <a:solidFill>
                  <a:schemeClr val="tx1"/>
                </a:solidFill>
                <a:effectLst/>
                <a:latin typeface="Calibri" pitchFamily="34" charset="0"/>
                <a:ea typeface="ＭＳ Ｐゴシック" pitchFamily="-84" charset="-128"/>
              </a:rPr>
              <a:t>vehicles</a:t>
            </a:r>
            <a:endParaRPr lang="en-US" sz="2800" i="0" dirty="0">
              <a:solidFill>
                <a:schemeClr val="tx1"/>
              </a:solidFill>
              <a:effectLst/>
              <a:latin typeface="Calibri" pitchFamily="34" charset="0"/>
              <a:ea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23553" name="Title 1"/>
          <p:cNvSpPr>
            <a:spLocks noGrp="1"/>
          </p:cNvSpPr>
          <p:nvPr>
            <p:ph type="title"/>
          </p:nvPr>
        </p:nvSpPr>
        <p:spPr>
          <a:xfrm>
            <a:off x="736600" y="1295400"/>
            <a:ext cx="9526587" cy="1270000"/>
          </a:xfrm>
        </p:spPr>
        <p:txBody>
          <a:bodyPr/>
          <a:lstStyle/>
          <a:p>
            <a:pPr algn="l"/>
            <a:r>
              <a:rPr lang="en-US" sz="4100" b="1" dirty="0" smtClean="0">
                <a:latin typeface="Calibri"/>
                <a:ea typeface="ＭＳ Ｐゴシック" pitchFamily="-84" charset="-128"/>
                <a:cs typeface="Calibri"/>
              </a:rPr>
              <a:t>Brand Objectives </a:t>
            </a:r>
          </a:p>
        </p:txBody>
      </p:sp>
      <p:sp>
        <p:nvSpPr>
          <p:cNvPr id="23554" name="Content Placeholder 2"/>
          <p:cNvSpPr>
            <a:spLocks noGrp="1"/>
          </p:cNvSpPr>
          <p:nvPr>
            <p:ph idx="1"/>
          </p:nvPr>
        </p:nvSpPr>
        <p:spPr>
          <a:xfrm>
            <a:off x="1228725" y="2368550"/>
            <a:ext cx="9413875" cy="4260850"/>
          </a:xfrm>
        </p:spPr>
        <p:txBody>
          <a:bodyPr/>
          <a:lstStyle/>
          <a:p>
            <a:r>
              <a:rPr lang="en-US" sz="2900" dirty="0" smtClean="0">
                <a:latin typeface="Calibri"/>
                <a:ea typeface="ＭＳ Ｐゴシック" pitchFamily="-84" charset="-128"/>
                <a:cs typeface="Calibri"/>
              </a:rPr>
              <a:t>Increase overnight stays</a:t>
            </a:r>
          </a:p>
          <a:p>
            <a:r>
              <a:rPr lang="en-US" sz="2900" dirty="0" smtClean="0">
                <a:latin typeface="Calibri"/>
                <a:ea typeface="ＭＳ Ｐゴシック" pitchFamily="-84" charset="-128"/>
                <a:cs typeface="Calibri"/>
              </a:rPr>
              <a:t>Generate awareness as </a:t>
            </a:r>
            <a:r>
              <a:rPr lang="en-US" sz="2900" i="1" dirty="0" smtClean="0">
                <a:latin typeface="Calibri"/>
                <a:ea typeface="ＭＳ Ｐゴシック" pitchFamily="-84" charset="-128"/>
                <a:cs typeface="Calibri"/>
              </a:rPr>
              <a:t>unique</a:t>
            </a:r>
            <a:r>
              <a:rPr lang="en-US" sz="2900" dirty="0" smtClean="0">
                <a:latin typeface="Calibri"/>
                <a:ea typeface="ＭＳ Ｐゴシック" pitchFamily="-84" charset="-128"/>
                <a:cs typeface="Calibri"/>
              </a:rPr>
              <a:t> cultural destination</a:t>
            </a:r>
          </a:p>
          <a:p>
            <a:r>
              <a:rPr lang="en-US" sz="2900" dirty="0" smtClean="0">
                <a:latin typeface="Calibri"/>
                <a:ea typeface="ＭＳ Ｐゴシック" pitchFamily="-84" charset="-128"/>
                <a:cs typeface="Calibri"/>
              </a:rPr>
              <a:t>Create a pipeline: Interest – visit – return</a:t>
            </a:r>
          </a:p>
          <a:p>
            <a:r>
              <a:rPr lang="en-US" sz="2900" dirty="0" smtClean="0">
                <a:latin typeface="Calibri"/>
                <a:ea typeface="ＭＳ Ｐゴシック" pitchFamily="-84" charset="-128"/>
                <a:cs typeface="Calibri"/>
              </a:rPr>
              <a:t>Measure/track results</a:t>
            </a:r>
          </a:p>
          <a:p>
            <a:pPr>
              <a:buFont typeface="Arial" pitchFamily="34" charset="0"/>
              <a:buNone/>
            </a:pPr>
            <a:endParaRPr lang="en-US" sz="2900" i="1" dirty="0" smtClean="0">
              <a:latin typeface="Calibri"/>
              <a:ea typeface="ＭＳ Ｐゴシック" pitchFamily="-84" charset="-128"/>
              <a:cs typeface="Calibri"/>
            </a:endParaRPr>
          </a:p>
          <a:p>
            <a:pPr>
              <a:buFont typeface="Arial" pitchFamily="34" charset="0"/>
              <a:buNone/>
            </a:pPr>
            <a:r>
              <a:rPr lang="en-US" sz="2900" b="1" dirty="0" smtClean="0">
                <a:latin typeface="Calibri"/>
                <a:ea typeface="ＭＳ Ｐゴシック" pitchFamily="-84" charset="-128"/>
                <a:cs typeface="Calibri"/>
              </a:rPr>
              <a:t>Target Audience Focus:</a:t>
            </a:r>
          </a:p>
          <a:p>
            <a:r>
              <a:rPr lang="en-US" sz="2900" dirty="0" smtClean="0">
                <a:latin typeface="Calibri"/>
                <a:ea typeface="ＭＳ Ｐゴシック" pitchFamily="-84" charset="-128"/>
                <a:cs typeface="Calibri"/>
              </a:rPr>
              <a:t>Affluent women and families</a:t>
            </a:r>
          </a:p>
          <a:p>
            <a:r>
              <a:rPr lang="en-US" sz="2900" dirty="0" smtClean="0">
                <a:latin typeface="Calibri"/>
                <a:ea typeface="ＭＳ Ｐゴシック" pitchFamily="-84" charset="-128"/>
                <a:cs typeface="Calibri"/>
              </a:rPr>
              <a:t>Past and new overnight visitors</a:t>
            </a:r>
          </a:p>
          <a:p>
            <a:pPr>
              <a:buFont typeface="Arial" pitchFamily="34" charset="0"/>
              <a:buNone/>
            </a:pPr>
            <a:endParaRPr lang="en-US" sz="2900" dirty="0" smtClean="0">
              <a:latin typeface="Calibri"/>
              <a:ea typeface="ＭＳ Ｐゴシック" pitchFamily="-8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8"/>
          </a:xfrm>
          <a:prstGeom prst="rect">
            <a:avLst/>
          </a:prstGeom>
        </p:spPr>
      </p:pic>
      <p:graphicFrame>
        <p:nvGraphicFramePr>
          <p:cNvPr id="3" name="Content Placeholder 3"/>
          <p:cNvGraphicFramePr>
            <a:graphicFrameLocks/>
          </p:cNvGraphicFramePr>
          <p:nvPr>
            <p:extLst>
              <p:ext uri="{D42A27DB-BD31-4B8C-83A1-F6EECF244321}">
                <p14:modId xmlns:p14="http://schemas.microsoft.com/office/powerpoint/2010/main" val="206413467"/>
              </p:ext>
            </p:extLst>
          </p:nvPr>
        </p:nvGraphicFramePr>
        <p:xfrm>
          <a:off x="965200" y="2225041"/>
          <a:ext cx="8229599" cy="4632959"/>
        </p:xfrm>
        <a:graphic>
          <a:graphicData uri="http://schemas.openxmlformats.org/drawingml/2006/table">
            <a:tbl>
              <a:tblPr firstRow="1" bandRow="1">
                <a:tableStyleId>{5940675A-B579-460E-94D1-54222C63F5DA}</a:tableStyleId>
              </a:tblPr>
              <a:tblGrid>
                <a:gridCol w="1270000"/>
                <a:gridCol w="1081314"/>
                <a:gridCol w="1175657"/>
                <a:gridCol w="1175657"/>
                <a:gridCol w="1175657"/>
                <a:gridCol w="1175657"/>
                <a:gridCol w="1175657"/>
              </a:tblGrid>
              <a:tr h="370840">
                <a:tc>
                  <a:txBody>
                    <a:bodyPr/>
                    <a:lstStyle/>
                    <a:p>
                      <a:r>
                        <a:rPr lang="en-US" dirty="0" smtClean="0"/>
                        <a:t>Criteria</a:t>
                      </a:r>
                      <a:endParaRPr lang="en-US" dirty="0"/>
                    </a:p>
                  </a:txBody>
                  <a:tcPr/>
                </a:tc>
                <a:tc>
                  <a:txBody>
                    <a:bodyPr/>
                    <a:lstStyle/>
                    <a:p>
                      <a:r>
                        <a:rPr lang="en-US" dirty="0" smtClean="0"/>
                        <a:t>TV</a:t>
                      </a:r>
                      <a:endParaRPr lang="en-US" dirty="0"/>
                    </a:p>
                  </a:txBody>
                  <a:tcPr/>
                </a:tc>
                <a:tc>
                  <a:txBody>
                    <a:bodyPr/>
                    <a:lstStyle/>
                    <a:p>
                      <a:r>
                        <a:rPr lang="en-US" dirty="0" smtClean="0"/>
                        <a:t>RAD</a:t>
                      </a:r>
                      <a:endParaRPr lang="en-US" dirty="0"/>
                    </a:p>
                  </a:txBody>
                  <a:tcPr/>
                </a:tc>
                <a:tc>
                  <a:txBody>
                    <a:bodyPr/>
                    <a:lstStyle/>
                    <a:p>
                      <a:r>
                        <a:rPr lang="en-US" dirty="0" smtClean="0"/>
                        <a:t>NPR</a:t>
                      </a:r>
                      <a:endParaRPr lang="en-US" dirty="0"/>
                    </a:p>
                  </a:txBody>
                  <a:tcPr/>
                </a:tc>
                <a:tc>
                  <a:txBody>
                    <a:bodyPr/>
                    <a:lstStyle/>
                    <a:p>
                      <a:r>
                        <a:rPr lang="en-US" dirty="0" smtClean="0"/>
                        <a:t>MAG</a:t>
                      </a:r>
                      <a:endParaRPr lang="en-US" dirty="0"/>
                    </a:p>
                  </a:txBody>
                  <a:tcPr/>
                </a:tc>
                <a:tc>
                  <a:txBody>
                    <a:bodyPr/>
                    <a:lstStyle/>
                    <a:p>
                      <a:r>
                        <a:rPr lang="en-US" dirty="0" smtClean="0"/>
                        <a:t>OOH</a:t>
                      </a:r>
                      <a:endParaRPr lang="en-US" dirty="0"/>
                    </a:p>
                  </a:txBody>
                  <a:tcPr/>
                </a:tc>
                <a:tc>
                  <a:txBody>
                    <a:bodyPr/>
                    <a:lstStyle/>
                    <a:p>
                      <a:r>
                        <a:rPr lang="en-US" dirty="0" smtClean="0"/>
                        <a:t>.COM</a:t>
                      </a:r>
                      <a:endParaRPr lang="en-US" dirty="0"/>
                    </a:p>
                  </a:txBody>
                  <a:tcPr/>
                </a:tc>
              </a:tr>
              <a:tr h="370840">
                <a:tc>
                  <a:txBody>
                    <a:bodyPr/>
                    <a:lstStyle/>
                    <a:p>
                      <a:r>
                        <a:rPr lang="en-US" sz="1400" b="1" dirty="0" smtClean="0"/>
                        <a:t>Mass coverage / High Reach</a:t>
                      </a:r>
                      <a:endParaRPr lang="en-US" sz="1400" b="1" dirty="0"/>
                    </a:p>
                  </a:txBody>
                  <a:tcPr/>
                </a:tc>
                <a:tc>
                  <a:txBody>
                    <a:bodyPr/>
                    <a:lstStyle/>
                    <a:p>
                      <a:endParaRPr lang="en-US" dirty="0"/>
                    </a:p>
                  </a:txBody>
                  <a:tcPr>
                    <a:solidFill>
                      <a:schemeClr val="accent2">
                        <a:lumMod val="40000"/>
                        <a:lumOff val="60000"/>
                      </a:schemeClr>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accent2">
                        <a:lumMod val="40000"/>
                        <a:lumOff val="60000"/>
                      </a:schemeClr>
                    </a:solidFill>
                  </a:tcPr>
                </a:tc>
              </a:tr>
              <a:tr h="370840">
                <a:tc>
                  <a:txBody>
                    <a:bodyPr/>
                    <a:lstStyle/>
                    <a:p>
                      <a:r>
                        <a:rPr lang="en-US" sz="1400" b="1" dirty="0" smtClean="0"/>
                        <a:t>High Frequency / Sales Driver</a:t>
                      </a:r>
                      <a:endParaRPr lang="en-US" sz="1400" b="1" dirty="0"/>
                    </a:p>
                  </a:txBody>
                  <a:tcPr/>
                </a:tc>
                <a:tc>
                  <a:txBody>
                    <a:bodyPr/>
                    <a:lstStyle/>
                    <a:p>
                      <a:endParaRPr lang="en-US" dirty="0"/>
                    </a:p>
                  </a:txBody>
                  <a:tcPr/>
                </a:tc>
                <a:tc>
                  <a:txBody>
                    <a:bodyPr/>
                    <a:lstStyle/>
                    <a:p>
                      <a:endParaRPr lang="en-US" dirty="0"/>
                    </a:p>
                  </a:txBody>
                  <a:tcPr>
                    <a:solidFill>
                      <a:schemeClr val="accent2">
                        <a:lumMod val="40000"/>
                        <a:lumOff val="60000"/>
                      </a:schemeClr>
                    </a:solidFill>
                  </a:tcPr>
                </a:tc>
                <a:tc>
                  <a:txBody>
                    <a:bodyPr/>
                    <a:lstStyle/>
                    <a:p>
                      <a:r>
                        <a:rPr lang="en-US" b="1" dirty="0" smtClean="0">
                          <a:solidFill>
                            <a:schemeClr val="tx1"/>
                          </a:solidFill>
                        </a:rPr>
                        <a:t>FSIs, coupons</a:t>
                      </a:r>
                      <a:endParaRPr lang="en-US" b="1" dirty="0">
                        <a:solidFill>
                          <a:schemeClr val="tx1"/>
                        </a:solidFill>
                      </a:endParaRPr>
                    </a:p>
                  </a:txBody>
                  <a:tcPr>
                    <a:solidFill>
                      <a:schemeClr val="accent2">
                        <a:lumMod val="40000"/>
                        <a:lumOff val="60000"/>
                      </a:schemeClr>
                    </a:solidFill>
                  </a:tcPr>
                </a:tc>
                <a:tc>
                  <a:txBody>
                    <a:bodyPr/>
                    <a:lstStyle/>
                    <a:p>
                      <a:endParaRPr lang="en-US" dirty="0"/>
                    </a:p>
                  </a:txBody>
                  <a:tcPr/>
                </a:tc>
                <a:tc>
                  <a:txBody>
                    <a:bodyPr/>
                    <a:lstStyle/>
                    <a:p>
                      <a:r>
                        <a:rPr lang="en-US" b="1" dirty="0" smtClean="0">
                          <a:solidFill>
                            <a:srgbClr val="000000"/>
                          </a:solidFill>
                        </a:rPr>
                        <a:t>POP</a:t>
                      </a:r>
                      <a:endParaRPr lang="en-US" b="1" dirty="0">
                        <a:solidFill>
                          <a:srgbClr val="000000"/>
                        </a:solidFill>
                      </a:endParaRPr>
                    </a:p>
                  </a:txBody>
                  <a:tcPr>
                    <a:solidFill>
                      <a:schemeClr val="accent2">
                        <a:lumMod val="40000"/>
                        <a:lumOff val="60000"/>
                      </a:schemeClr>
                    </a:solidFill>
                  </a:tcPr>
                </a:tc>
                <a:tc>
                  <a:txBody>
                    <a:bodyPr/>
                    <a:lstStyle/>
                    <a:p>
                      <a:r>
                        <a:rPr lang="en-US" b="1" dirty="0" smtClean="0">
                          <a:solidFill>
                            <a:srgbClr val="000000"/>
                          </a:solidFill>
                        </a:rPr>
                        <a:t>Email</a:t>
                      </a:r>
                      <a:endParaRPr lang="en-US" b="1" dirty="0">
                        <a:solidFill>
                          <a:srgbClr val="000000"/>
                        </a:solidFill>
                      </a:endParaRPr>
                    </a:p>
                  </a:txBody>
                  <a:tcPr>
                    <a:solidFill>
                      <a:schemeClr val="accent2">
                        <a:lumMod val="40000"/>
                        <a:lumOff val="60000"/>
                      </a:schemeClr>
                    </a:solidFill>
                  </a:tcPr>
                </a:tc>
              </a:tr>
              <a:tr h="370840">
                <a:tc>
                  <a:txBody>
                    <a:bodyPr/>
                    <a:lstStyle/>
                    <a:p>
                      <a:r>
                        <a:rPr lang="en-US" sz="1400" b="1" dirty="0" smtClean="0"/>
                        <a:t>Favorable Image / Creative Potential</a:t>
                      </a:r>
                      <a:endParaRPr lang="en-US" sz="1400" b="1" dirty="0"/>
                    </a:p>
                  </a:txBody>
                  <a:tcPr/>
                </a:tc>
                <a:tc>
                  <a:txBody>
                    <a:bodyPr/>
                    <a:lstStyle/>
                    <a:p>
                      <a:endParaRPr lang="en-US" dirty="0"/>
                    </a:p>
                  </a:txBody>
                  <a:tcPr>
                    <a:solidFill>
                      <a:schemeClr val="accent2">
                        <a:lumMod val="40000"/>
                        <a:lumOff val="60000"/>
                      </a:schemeClr>
                    </a:solidFill>
                  </a:tcPr>
                </a:tc>
                <a:tc>
                  <a:txBody>
                    <a:bodyPr/>
                    <a:lstStyle/>
                    <a:p>
                      <a:endParaRPr lang="en-US" dirty="0"/>
                    </a:p>
                  </a:txBody>
                  <a:tcPr/>
                </a:tc>
                <a:tc>
                  <a:txBody>
                    <a:bodyPr/>
                    <a:lstStyle/>
                    <a:p>
                      <a:endParaRPr lang="en-US"/>
                    </a:p>
                  </a:txBody>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r>
              <a:tr h="370840">
                <a:tc>
                  <a:txBody>
                    <a:bodyPr/>
                    <a:lstStyle/>
                    <a:p>
                      <a:r>
                        <a:rPr lang="en-US" sz="1400" b="1" dirty="0" smtClean="0"/>
                        <a:t>Information Sharing</a:t>
                      </a:r>
                      <a:endParaRPr lang="en-US" sz="1400" b="1" dirty="0"/>
                    </a:p>
                  </a:txBody>
                  <a:tcPr/>
                </a:tc>
                <a:tc>
                  <a:txBody>
                    <a:bodyPr/>
                    <a:lstStyle/>
                    <a:p>
                      <a:endParaRPr lang="en-US" dirty="0"/>
                    </a:p>
                  </a:txBody>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40000"/>
                        <a:lumOff val="60000"/>
                      </a:schemeClr>
                    </a:solidFill>
                  </a:tcPr>
                </a:tc>
              </a:tr>
              <a:tr h="370840">
                <a:tc>
                  <a:txBody>
                    <a:bodyPr/>
                    <a:lstStyle/>
                    <a:p>
                      <a:r>
                        <a:rPr lang="en-US" sz="1400" b="1" dirty="0" smtClean="0"/>
                        <a:t>Cost Efficient</a:t>
                      </a:r>
                      <a:endParaRPr lang="en-US" sz="1400" b="1"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tc>
                <a:tc>
                  <a:txBody>
                    <a:bodyPr/>
                    <a:lstStyle/>
                    <a:p>
                      <a:endParaRPr lang="en-US" dirty="0"/>
                    </a:p>
                  </a:txBody>
                  <a:tcPr>
                    <a:solidFill>
                      <a:schemeClr val="accent2">
                        <a:lumMod val="40000"/>
                        <a:lumOff val="60000"/>
                      </a:schemeClr>
                    </a:solidFill>
                  </a:tcPr>
                </a:tc>
              </a:tr>
              <a:tr h="370840">
                <a:tc>
                  <a:txBody>
                    <a:bodyPr/>
                    <a:lstStyle/>
                    <a:p>
                      <a:r>
                        <a:rPr lang="en-US" sz="1400" b="1" dirty="0" smtClean="0"/>
                        <a:t>Message Shelf-Life</a:t>
                      </a:r>
                      <a:endParaRPr lang="en-US" sz="1400"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40000"/>
                        <a:lumOff val="60000"/>
                      </a:schemeClr>
                    </a:solidFill>
                  </a:tcPr>
                </a:tc>
                <a:tc>
                  <a:txBody>
                    <a:bodyPr/>
                    <a:lstStyle/>
                    <a:p>
                      <a:endParaRPr lang="en-US" dirty="0"/>
                    </a:p>
                  </a:txBody>
                  <a:tcPr/>
                </a:tc>
                <a:tc>
                  <a:txBody>
                    <a:bodyPr/>
                    <a:lstStyle/>
                    <a:p>
                      <a:endParaRPr lang="en-US" dirty="0"/>
                    </a:p>
                  </a:txBody>
                  <a:tcPr/>
                </a:tc>
              </a:tr>
              <a:tr h="370840">
                <a:tc>
                  <a:txBody>
                    <a:bodyPr/>
                    <a:lstStyle/>
                    <a:p>
                      <a:r>
                        <a:rPr lang="en-US" sz="1400" b="1" dirty="0" smtClean="0"/>
                        <a:t>Measurability</a:t>
                      </a:r>
                      <a:endParaRPr lang="en-US" sz="1400" b="1" dirty="0"/>
                    </a:p>
                  </a:txBody>
                  <a:tcPr/>
                </a:tc>
                <a:tc>
                  <a:txBody>
                    <a:bodyPr/>
                    <a:lstStyle/>
                    <a:p>
                      <a:endParaRPr lang="en-US" dirty="0"/>
                    </a:p>
                  </a:txBody>
                  <a:tcPr>
                    <a:solidFill>
                      <a:schemeClr val="accent2">
                        <a:lumMod val="40000"/>
                        <a:lumOff val="60000"/>
                      </a:schemeClr>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2">
                        <a:lumMod val="40000"/>
                        <a:lumOff val="60000"/>
                      </a:schemeClr>
                    </a:solidFill>
                  </a:tcPr>
                </a:tc>
              </a:tr>
            </a:tbl>
          </a:graphicData>
        </a:graphic>
      </p:graphicFrame>
      <p:sp>
        <p:nvSpPr>
          <p:cNvPr id="5" name="Title 1"/>
          <p:cNvSpPr txBox="1">
            <a:spLocks/>
          </p:cNvSpPr>
          <p:nvPr/>
        </p:nvSpPr>
        <p:spPr>
          <a:xfrm>
            <a:off x="0" y="914400"/>
            <a:ext cx="10160000" cy="1143000"/>
          </a:xfrm>
          <a:prstGeom prst="rect">
            <a:avLst/>
          </a:prstGeom>
        </p:spPr>
        <p:txBody>
          <a:bodyPr/>
          <a:lstStyle/>
          <a:p>
            <a:pPr defTabSz="1014413" eaLnBrk="0" hangingPunct="0"/>
            <a:r>
              <a:rPr lang="en-US" sz="4900" b="1" dirty="0">
                <a:solidFill>
                  <a:schemeClr val="tx1"/>
                </a:solidFill>
                <a:effectLst/>
                <a:latin typeface="Calibri" pitchFamily="34" charset="0"/>
                <a:ea typeface="ＭＳ Ｐゴシック" pitchFamily="-84" charset="-128"/>
              </a:rPr>
              <a:t>Media Channel Analysis</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8"/>
          </a:xfrm>
          <a:prstGeom prst="rect">
            <a:avLst/>
          </a:prstGeom>
        </p:spPr>
      </p:pic>
      <p:sp>
        <p:nvSpPr>
          <p:cNvPr id="5" name="Title 1"/>
          <p:cNvSpPr txBox="1">
            <a:spLocks/>
          </p:cNvSpPr>
          <p:nvPr/>
        </p:nvSpPr>
        <p:spPr bwMode="auto">
          <a:xfrm>
            <a:off x="1270000" y="20574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400" b="1" dirty="0" smtClean="0">
                <a:effectLst/>
                <a:latin typeface="Calibri" pitchFamily="34" charset="0"/>
                <a:ea typeface="ＭＳ Ｐゴシック" pitchFamily="-84" charset="-128"/>
              </a:rPr>
              <a:t>Media Consumption: Quintiles</a:t>
            </a:r>
            <a:endParaRPr lang="en-US" sz="4400" b="1" dirty="0">
              <a:effectLst/>
              <a:latin typeface="Calibri" pitchFamily="34" charset="0"/>
              <a:ea typeface="ＭＳ Ｐゴシック" pitchFamily="-84" charset="-128"/>
            </a:endParaRPr>
          </a:p>
        </p:txBody>
      </p:sp>
      <p:sp>
        <p:nvSpPr>
          <p:cNvPr id="6" name="Content Placeholder 2"/>
          <p:cNvSpPr txBox="1">
            <a:spLocks/>
          </p:cNvSpPr>
          <p:nvPr/>
        </p:nvSpPr>
        <p:spPr bwMode="auto">
          <a:xfrm>
            <a:off x="1762125" y="31305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379413" indent="-379413">
              <a:buFont typeface="Arial" pitchFamily="34" charset="0"/>
              <a:buChar char="•"/>
            </a:pPr>
            <a:r>
              <a:rPr lang="en-US" sz="3200" i="0" dirty="0">
                <a:solidFill>
                  <a:schemeClr val="tx1"/>
                </a:solidFill>
                <a:effectLst/>
                <a:latin typeface="Calibri" pitchFamily="34" charset="0"/>
                <a:ea typeface="ＭＳ Ｐゴシック" pitchFamily="-84" charset="-128"/>
              </a:rPr>
              <a:t>Amount of time target spends using </a:t>
            </a:r>
            <a:r>
              <a:rPr lang="en-US" sz="3200" i="0" dirty="0" smtClean="0">
                <a:solidFill>
                  <a:schemeClr val="tx1"/>
                </a:solidFill>
                <a:effectLst/>
                <a:latin typeface="Calibri" pitchFamily="34" charset="0"/>
                <a:ea typeface="ＭＳ Ｐゴシック" pitchFamily="-84" charset="-128"/>
              </a:rPr>
              <a:t/>
            </a:r>
            <a:br>
              <a:rPr lang="en-US" sz="3200" i="0" dirty="0" smtClean="0">
                <a:solidFill>
                  <a:schemeClr val="tx1"/>
                </a:solidFill>
                <a:effectLst/>
                <a:latin typeface="Calibri" pitchFamily="34" charset="0"/>
                <a:ea typeface="ＭＳ Ｐゴシック" pitchFamily="-84" charset="-128"/>
              </a:rPr>
            </a:br>
            <a:r>
              <a:rPr lang="en-US" sz="3200" i="0" dirty="0" smtClean="0">
                <a:solidFill>
                  <a:schemeClr val="tx1"/>
                </a:solidFill>
                <a:effectLst/>
                <a:latin typeface="Calibri" pitchFamily="34" charset="0"/>
                <a:ea typeface="ＭＳ Ｐゴシック" pitchFamily="-84" charset="-128"/>
              </a:rPr>
              <a:t>different media guides </a:t>
            </a:r>
            <a:r>
              <a:rPr lang="en-US" sz="3200" i="0" dirty="0">
                <a:solidFill>
                  <a:schemeClr val="tx1"/>
                </a:solidFill>
                <a:effectLst/>
                <a:latin typeface="Calibri" pitchFamily="34" charset="0"/>
                <a:ea typeface="ＭＳ Ｐゴシック" pitchFamily="-84" charset="-128"/>
              </a:rPr>
              <a:t>media selection</a:t>
            </a:r>
          </a:p>
          <a:p>
            <a:pPr marL="379413" indent="-379413">
              <a:buFont typeface="Arial" pitchFamily="34" charset="0"/>
              <a:buChar char="•"/>
            </a:pPr>
            <a:r>
              <a:rPr lang="en-US" sz="3200" i="0" dirty="0">
                <a:solidFill>
                  <a:schemeClr val="tx1"/>
                </a:solidFill>
                <a:effectLst/>
                <a:latin typeface="Calibri" pitchFamily="34" charset="0"/>
                <a:ea typeface="ＭＳ Ｐゴシック" pitchFamily="-84" charset="-128"/>
              </a:rPr>
              <a:t>Usage measured at 5 levels:</a:t>
            </a:r>
            <a:br>
              <a:rPr lang="en-US" sz="3200" i="0" dirty="0">
                <a:solidFill>
                  <a:schemeClr val="tx1"/>
                </a:solidFill>
                <a:effectLst/>
                <a:latin typeface="Calibri" pitchFamily="34" charset="0"/>
                <a:ea typeface="ＭＳ Ｐゴシック" pitchFamily="-84" charset="-128"/>
              </a:rPr>
            </a:br>
            <a:r>
              <a:rPr lang="en-US" sz="3200" i="0" dirty="0">
                <a:solidFill>
                  <a:schemeClr val="tx1"/>
                </a:solidFill>
                <a:effectLst/>
                <a:latin typeface="Calibri" pitchFamily="34" charset="0"/>
                <a:ea typeface="ＭＳ Ｐゴシック" pitchFamily="-84" charset="-128"/>
              </a:rPr>
              <a:t>Heavy, Heavy-Medium, Medium, </a:t>
            </a:r>
            <a:r>
              <a:rPr lang="en-US" sz="3200" i="0" dirty="0" smtClean="0">
                <a:solidFill>
                  <a:schemeClr val="tx1"/>
                </a:solidFill>
                <a:effectLst/>
                <a:latin typeface="Calibri" pitchFamily="34" charset="0"/>
                <a:ea typeface="ＭＳ Ｐゴシック" pitchFamily="-84" charset="-128"/>
              </a:rPr>
              <a:t/>
            </a:r>
            <a:br>
              <a:rPr lang="en-US" sz="3200" i="0" dirty="0" smtClean="0">
                <a:solidFill>
                  <a:schemeClr val="tx1"/>
                </a:solidFill>
                <a:effectLst/>
                <a:latin typeface="Calibri" pitchFamily="34" charset="0"/>
                <a:ea typeface="ＭＳ Ｐゴシック" pitchFamily="-84" charset="-128"/>
              </a:rPr>
            </a:br>
            <a:r>
              <a:rPr lang="en-US" sz="3200" i="0" dirty="0" smtClean="0">
                <a:solidFill>
                  <a:schemeClr val="tx1"/>
                </a:solidFill>
                <a:effectLst/>
                <a:latin typeface="Calibri" pitchFamily="34" charset="0"/>
                <a:ea typeface="ＭＳ Ｐゴシック" pitchFamily="-84" charset="-128"/>
              </a:rPr>
              <a:t>Medium</a:t>
            </a:r>
            <a:r>
              <a:rPr lang="en-US" sz="3200" i="0" dirty="0">
                <a:solidFill>
                  <a:schemeClr val="tx1"/>
                </a:solidFill>
                <a:effectLst/>
                <a:latin typeface="Calibri" pitchFamily="34" charset="0"/>
                <a:ea typeface="ＭＳ Ｐゴシック" pitchFamily="-84" charset="-128"/>
              </a:rPr>
              <a:t>-Light, Light</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http://image.slidesharecdn.com/mediaplanninglecture11-30-09-091201111549-phpapp02/95/slide-14-728.jpg?1270565268"/>
          <p:cNvPicPr>
            <a:picLocks noChangeAspect="1" noChangeArrowheads="1"/>
          </p:cNvPicPr>
          <p:nvPr/>
        </p:nvPicPr>
        <p:blipFill>
          <a:blip r:embed="rId2"/>
          <a:srcRect/>
          <a:stretch>
            <a:fillRect/>
          </a:stretch>
        </p:blipFill>
        <p:spPr bwMode="auto">
          <a:xfrm>
            <a:off x="1041400" y="971551"/>
            <a:ext cx="8153399" cy="6115049"/>
          </a:xfrm>
          <a:prstGeom prst="rect">
            <a:avLst/>
          </a:prstGeom>
          <a:noFill/>
          <a:ln w="9525">
            <a:noFill/>
            <a:miter lim="800000"/>
            <a:headEnd/>
            <a:tailEnd/>
          </a:ln>
        </p:spPr>
      </p:pic>
      <p:sp>
        <p:nvSpPr>
          <p:cNvPr id="2" name="Rectangle 1"/>
          <p:cNvSpPr/>
          <p:nvPr/>
        </p:nvSpPr>
        <p:spPr>
          <a:xfrm>
            <a:off x="1041400" y="1066800"/>
            <a:ext cx="8610600" cy="533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8" cy="7639048"/>
          </a:xfrm>
          <a:prstGeom prst="rect">
            <a:avLst/>
          </a:prstGeom>
        </p:spPr>
      </p:pic>
      <p:sp>
        <p:nvSpPr>
          <p:cNvPr id="5" name="Title 1"/>
          <p:cNvSpPr txBox="1">
            <a:spLocks/>
          </p:cNvSpPr>
          <p:nvPr/>
        </p:nvSpPr>
        <p:spPr bwMode="auto">
          <a:xfrm>
            <a:off x="0" y="330200"/>
            <a:ext cx="10160001"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r>
              <a:rPr lang="en-US" sz="4400" b="1" dirty="0" smtClean="0">
                <a:effectLst/>
                <a:latin typeface="Calibri" pitchFamily="34" charset="0"/>
                <a:ea typeface="ＭＳ Ｐゴシック" pitchFamily="-84" charset="-128"/>
              </a:rPr>
              <a:t>Mass Traditional Media</a:t>
            </a:r>
            <a:endParaRPr lang="en-US" sz="4400" b="1" dirty="0">
              <a:effectLst/>
              <a:latin typeface="Calibri" pitchFamily="34" charset="0"/>
              <a:ea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8"/>
          </a:xfrm>
          <a:prstGeom prst="rect">
            <a:avLst/>
          </a:prstGeom>
        </p:spPr>
      </p:pic>
      <p:sp>
        <p:nvSpPr>
          <p:cNvPr id="6" name="Title 1"/>
          <p:cNvSpPr txBox="1">
            <a:spLocks/>
          </p:cNvSpPr>
          <p:nvPr/>
        </p:nvSpPr>
        <p:spPr bwMode="auto">
          <a:xfrm>
            <a:off x="431800" y="16002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400" b="1" dirty="0">
                <a:effectLst/>
                <a:latin typeface="Calibri" pitchFamily="34" charset="0"/>
                <a:ea typeface="ＭＳ Ｐゴシック" pitchFamily="-84" charset="-128"/>
              </a:rPr>
              <a:t>Questions for Market Selection</a:t>
            </a:r>
          </a:p>
        </p:txBody>
      </p:sp>
      <p:sp>
        <p:nvSpPr>
          <p:cNvPr id="7" name="Content Placeholder 2"/>
          <p:cNvSpPr txBox="1">
            <a:spLocks/>
          </p:cNvSpPr>
          <p:nvPr/>
        </p:nvSpPr>
        <p:spPr bwMode="auto">
          <a:xfrm>
            <a:off x="695325" y="28257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379413" indent="-379413">
              <a:buFont typeface="Arial" pitchFamily="34" charset="0"/>
              <a:buChar char="•"/>
            </a:pPr>
            <a:r>
              <a:rPr lang="en-US" sz="2800" b="1" i="0" dirty="0">
                <a:solidFill>
                  <a:schemeClr val="tx1"/>
                </a:solidFill>
                <a:effectLst>
                  <a:outerShdw blurRad="38100" dist="38100" dir="2700000" algn="tl">
                    <a:srgbClr val="C0C0C0"/>
                  </a:outerShdw>
                </a:effectLst>
                <a:latin typeface="Calibri" pitchFamily="34" charset="0"/>
                <a:ea typeface="ＭＳ Ｐゴシック" pitchFamily="-84" charset="-128"/>
              </a:rPr>
              <a:t>Where do the majority of your sales come from? </a:t>
            </a:r>
            <a:r>
              <a:rPr lang="en-US" sz="2800" b="1" i="0" dirty="0" smtClean="0">
                <a:solidFill>
                  <a:schemeClr val="tx1"/>
                </a:solidFill>
                <a:effectLst>
                  <a:outerShdw blurRad="38100" dist="38100" dir="2700000" algn="tl">
                    <a:srgbClr val="C0C0C0"/>
                  </a:outerShdw>
                </a:effectLst>
                <a:latin typeface="Calibri" pitchFamily="34" charset="0"/>
                <a:ea typeface="ＭＳ Ｐゴシック" pitchFamily="-84" charset="-128"/>
              </a:rPr>
              <a:t/>
            </a:r>
            <a:br>
              <a:rPr lang="en-US" sz="2800" b="1" i="0" dirty="0" smtClean="0">
                <a:solidFill>
                  <a:schemeClr val="tx1"/>
                </a:solidFill>
                <a:effectLst>
                  <a:outerShdw blurRad="38100" dist="38100" dir="2700000" algn="tl">
                    <a:srgbClr val="C0C0C0"/>
                  </a:outerShdw>
                </a:effectLst>
                <a:latin typeface="Calibri" pitchFamily="34" charset="0"/>
                <a:ea typeface="ＭＳ Ｐゴシック" pitchFamily="-84" charset="-128"/>
              </a:rPr>
            </a:br>
            <a:r>
              <a:rPr lang="en-US" sz="2800" i="0" dirty="0" smtClean="0">
                <a:solidFill>
                  <a:schemeClr val="tx1"/>
                </a:solidFill>
                <a:effectLst>
                  <a:outerShdw blurRad="38100" dist="38100" dir="2700000" algn="tl">
                    <a:srgbClr val="C0C0C0"/>
                  </a:outerShdw>
                </a:effectLst>
                <a:latin typeface="Calibri" pitchFamily="34" charset="0"/>
                <a:ea typeface="ＭＳ Ｐゴシック" pitchFamily="-84" charset="-128"/>
              </a:rPr>
              <a:t>Is there </a:t>
            </a:r>
            <a:r>
              <a:rPr lang="en-US" sz="2800" i="0" dirty="0">
                <a:solidFill>
                  <a:schemeClr val="tx1"/>
                </a:solidFill>
                <a:effectLst>
                  <a:outerShdw blurRad="38100" dist="38100" dir="2700000" algn="tl">
                    <a:srgbClr val="C0C0C0"/>
                  </a:outerShdw>
                </a:effectLst>
                <a:latin typeface="Calibri" pitchFamily="34" charset="0"/>
                <a:ea typeface="ＭＳ Ｐゴシック" pitchFamily="-84" charset="-128"/>
              </a:rPr>
              <a:t>natural need for your product in certain regions?</a:t>
            </a:r>
          </a:p>
          <a:p>
            <a:pPr marL="379413" indent="-379413">
              <a:buFont typeface="Arial" pitchFamily="34" charset="0"/>
              <a:buChar char="•"/>
            </a:pPr>
            <a:r>
              <a:rPr lang="en-US" sz="2800" b="1" i="0" dirty="0">
                <a:solidFill>
                  <a:schemeClr val="tx1"/>
                </a:solidFill>
                <a:effectLst>
                  <a:outerShdw blurRad="38100" dist="38100" dir="2700000" algn="tl">
                    <a:srgbClr val="C0C0C0"/>
                  </a:outerShdw>
                </a:effectLst>
                <a:latin typeface="Calibri" pitchFamily="34" charset="0"/>
                <a:ea typeface="ＭＳ Ｐゴシック" pitchFamily="-84" charset="-128"/>
              </a:rPr>
              <a:t>What is the opportunity for growth? </a:t>
            </a:r>
            <a:r>
              <a:rPr lang="en-US" sz="2800" i="0" dirty="0">
                <a:solidFill>
                  <a:schemeClr val="tx1"/>
                </a:solidFill>
                <a:effectLst>
                  <a:outerShdw blurRad="38100" dist="38100" dir="2700000" algn="tl">
                    <a:srgbClr val="C0C0C0"/>
                  </a:outerShdw>
                </a:effectLst>
                <a:latin typeface="Calibri" pitchFamily="34" charset="0"/>
                <a:ea typeface="ＭＳ Ｐゴシック" pitchFamily="-84" charset="-128"/>
              </a:rPr>
              <a:t>Are there </a:t>
            </a:r>
            <a:r>
              <a:rPr lang="en-US" sz="2800" i="0" dirty="0" smtClean="0">
                <a:solidFill>
                  <a:schemeClr val="tx1"/>
                </a:solidFill>
                <a:effectLst>
                  <a:outerShdw blurRad="38100" dist="38100" dir="2700000" algn="tl">
                    <a:srgbClr val="C0C0C0"/>
                  </a:outerShdw>
                </a:effectLst>
                <a:latin typeface="Calibri" pitchFamily="34" charset="0"/>
                <a:ea typeface="ＭＳ Ｐゴシック" pitchFamily="-84" charset="-128"/>
              </a:rPr>
              <a:t/>
            </a:r>
            <a:br>
              <a:rPr lang="en-US" sz="2800" i="0" dirty="0" smtClean="0">
                <a:solidFill>
                  <a:schemeClr val="tx1"/>
                </a:solidFill>
                <a:effectLst>
                  <a:outerShdw blurRad="38100" dist="38100" dir="2700000" algn="tl">
                    <a:srgbClr val="C0C0C0"/>
                  </a:outerShdw>
                </a:effectLst>
                <a:latin typeface="Calibri" pitchFamily="34" charset="0"/>
                <a:ea typeface="ＭＳ Ｐゴシック" pitchFamily="-84" charset="-128"/>
              </a:rPr>
            </a:br>
            <a:r>
              <a:rPr lang="en-US" sz="2800" i="0" dirty="0" smtClean="0">
                <a:solidFill>
                  <a:schemeClr val="tx1"/>
                </a:solidFill>
                <a:effectLst>
                  <a:outerShdw blurRad="38100" dist="38100" dir="2700000" algn="tl">
                    <a:srgbClr val="C0C0C0"/>
                  </a:outerShdw>
                </a:effectLst>
                <a:latin typeface="Calibri" pitchFamily="34" charset="0"/>
                <a:ea typeface="ＭＳ Ｐゴシック" pitchFamily="-84" charset="-128"/>
              </a:rPr>
              <a:t>markets </a:t>
            </a:r>
            <a:r>
              <a:rPr lang="en-US" sz="2800" i="0" dirty="0">
                <a:solidFill>
                  <a:schemeClr val="tx1"/>
                </a:solidFill>
                <a:effectLst>
                  <a:outerShdw blurRad="38100" dist="38100" dir="2700000" algn="tl">
                    <a:srgbClr val="C0C0C0"/>
                  </a:outerShdw>
                </a:effectLst>
                <a:latin typeface="Calibri" pitchFamily="34" charset="0"/>
                <a:ea typeface="ＭＳ Ｐゴシック" pitchFamily="-84" charset="-128"/>
              </a:rPr>
              <a:t>where the category has potential but it </a:t>
            </a:r>
            <a:r>
              <a:rPr lang="en-US" sz="2800" i="0" dirty="0" smtClean="0">
                <a:solidFill>
                  <a:schemeClr val="tx1"/>
                </a:solidFill>
                <a:effectLst>
                  <a:outerShdw blurRad="38100" dist="38100" dir="2700000" algn="tl">
                    <a:srgbClr val="C0C0C0"/>
                  </a:outerShdw>
                </a:effectLst>
                <a:latin typeface="Calibri" pitchFamily="34" charset="0"/>
                <a:ea typeface="ＭＳ Ｐゴシック" pitchFamily="-84" charset="-128"/>
              </a:rPr>
              <a:t/>
            </a:r>
            <a:br>
              <a:rPr lang="en-US" sz="2800" i="0" dirty="0" smtClean="0">
                <a:solidFill>
                  <a:schemeClr val="tx1"/>
                </a:solidFill>
                <a:effectLst>
                  <a:outerShdw blurRad="38100" dist="38100" dir="2700000" algn="tl">
                    <a:srgbClr val="C0C0C0"/>
                  </a:outerShdw>
                </a:effectLst>
                <a:latin typeface="Calibri" pitchFamily="34" charset="0"/>
                <a:ea typeface="ＭＳ Ｐゴシック" pitchFamily="-84" charset="-128"/>
              </a:rPr>
            </a:br>
            <a:r>
              <a:rPr lang="en-US" sz="2800" i="0" dirty="0" smtClean="0">
                <a:solidFill>
                  <a:schemeClr val="tx1"/>
                </a:solidFill>
                <a:effectLst>
                  <a:outerShdw blurRad="38100" dist="38100" dir="2700000" algn="tl">
                    <a:srgbClr val="C0C0C0"/>
                  </a:outerShdw>
                </a:effectLst>
                <a:latin typeface="Calibri" pitchFamily="34" charset="0"/>
                <a:ea typeface="ＭＳ Ｐゴシック" pitchFamily="-84" charset="-128"/>
              </a:rPr>
              <a:t>remains </a:t>
            </a:r>
            <a:r>
              <a:rPr lang="en-US" sz="2800" i="0" dirty="0">
                <a:solidFill>
                  <a:schemeClr val="tx1"/>
                </a:solidFill>
                <a:effectLst>
                  <a:outerShdw blurRad="38100" dist="38100" dir="2700000" algn="tl">
                    <a:srgbClr val="C0C0C0"/>
                  </a:outerShdw>
                </a:effectLst>
                <a:latin typeface="Calibri" pitchFamily="34" charset="0"/>
                <a:ea typeface="ＭＳ Ｐゴシック" pitchFamily="-84" charset="-128"/>
              </a:rPr>
              <a:t>underdeveloped?</a:t>
            </a:r>
          </a:p>
          <a:p>
            <a:pPr marL="379413" indent="-379413">
              <a:buFont typeface="Arial" pitchFamily="34" charset="0"/>
              <a:buChar char="•"/>
            </a:pPr>
            <a:r>
              <a:rPr lang="en-US" sz="2800" b="1" i="0" dirty="0">
                <a:solidFill>
                  <a:schemeClr val="tx1"/>
                </a:solidFill>
                <a:effectLst>
                  <a:outerShdw blurRad="38100" dist="38100" dir="2700000" algn="tl">
                    <a:srgbClr val="C0C0C0"/>
                  </a:outerShdw>
                </a:effectLst>
                <a:latin typeface="Calibri" pitchFamily="34" charset="0"/>
                <a:ea typeface="ＭＳ Ｐゴシック" pitchFamily="-84" charset="-128"/>
              </a:rPr>
              <a:t>Where is the competition strong?</a:t>
            </a:r>
            <a:r>
              <a:rPr lang="en-US" sz="2800" i="0" dirty="0">
                <a:solidFill>
                  <a:schemeClr val="tx1"/>
                </a:solidFill>
                <a:effectLst>
                  <a:outerShdw blurRad="38100" dist="38100" dir="2700000" algn="tl">
                    <a:srgbClr val="C0C0C0"/>
                  </a:outerShdw>
                </a:effectLst>
                <a:latin typeface="Calibri" pitchFamily="34" charset="0"/>
                <a:ea typeface="ＭＳ Ｐゴシック" pitchFamily="-84" charset="-128"/>
              </a:rPr>
              <a:t> Do we want to compete?</a:t>
            </a:r>
          </a:p>
          <a:p>
            <a:pPr marL="379413" indent="-379413">
              <a:buFont typeface="Arial" pitchFamily="34" charset="0"/>
              <a:buChar char="•"/>
            </a:pPr>
            <a:r>
              <a:rPr lang="en-US" sz="2800" b="1" i="0" dirty="0">
                <a:solidFill>
                  <a:schemeClr val="tx1"/>
                </a:solidFill>
                <a:effectLst>
                  <a:outerShdw blurRad="38100" dist="38100" dir="2700000" algn="tl">
                    <a:srgbClr val="C0C0C0"/>
                  </a:outerShdw>
                </a:effectLst>
                <a:latin typeface="Calibri" pitchFamily="34" charset="0"/>
                <a:ea typeface="ＭＳ Ｐゴシック" pitchFamily="-84" charset="-128"/>
              </a:rPr>
              <a:t>What is your budget?</a:t>
            </a:r>
            <a:r>
              <a:rPr lang="en-US" sz="2800" i="0" dirty="0">
                <a:solidFill>
                  <a:schemeClr val="tx1"/>
                </a:solidFill>
                <a:effectLst>
                  <a:outerShdw blurRad="38100" dist="38100" dir="2700000" algn="tl">
                    <a:srgbClr val="C0C0C0"/>
                  </a:outerShdw>
                </a:effectLst>
                <a:latin typeface="Calibri" pitchFamily="34" charset="0"/>
                <a:ea typeface="ＭＳ Ｐゴシック" pitchFamily="-84" charset="-128"/>
              </a:rPr>
              <a:t/>
            </a:r>
            <a:br>
              <a:rPr lang="en-US" sz="2800" i="0" dirty="0">
                <a:solidFill>
                  <a:schemeClr val="tx1"/>
                </a:solidFill>
                <a:effectLst>
                  <a:outerShdw blurRad="38100" dist="38100" dir="2700000" algn="tl">
                    <a:srgbClr val="C0C0C0"/>
                  </a:outerShdw>
                </a:effectLst>
                <a:latin typeface="Calibri" pitchFamily="34" charset="0"/>
                <a:ea typeface="ＭＳ Ｐゴシック" pitchFamily="-84" charset="-128"/>
              </a:rPr>
            </a:br>
            <a:r>
              <a:rPr lang="en-US" sz="2800" i="0" dirty="0">
                <a:solidFill>
                  <a:schemeClr val="tx1"/>
                </a:solidFill>
                <a:effectLst>
                  <a:outerShdw blurRad="38100" dist="38100" dir="2700000" algn="tl">
                    <a:srgbClr val="C0C0C0"/>
                  </a:outerShdw>
                </a:effectLst>
                <a:latin typeface="Calibri" pitchFamily="34" charset="0"/>
                <a:ea typeface="ＭＳ Ｐゴシック" pitchFamily="-84" charset="-128"/>
              </a:rPr>
              <a:t>Answer = National, Regional, Local, or Zip Code</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8"/>
          </a:xfrm>
          <a:prstGeom prst="rect">
            <a:avLst/>
          </a:prstGeom>
        </p:spPr>
      </p:pic>
      <p:sp>
        <p:nvSpPr>
          <p:cNvPr id="6" name="Title 1"/>
          <p:cNvSpPr txBox="1">
            <a:spLocks/>
          </p:cNvSpPr>
          <p:nvPr/>
        </p:nvSpPr>
        <p:spPr bwMode="auto">
          <a:xfrm>
            <a:off x="279400" y="11430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400" b="1" dirty="0">
                <a:effectLst/>
                <a:latin typeface="Calibri" pitchFamily="34" charset="0"/>
                <a:ea typeface="ＭＳ Ｐゴシック" pitchFamily="-84" charset="-128"/>
              </a:rPr>
              <a:t>Scheduling Analysis</a:t>
            </a:r>
          </a:p>
        </p:txBody>
      </p:sp>
      <p:sp>
        <p:nvSpPr>
          <p:cNvPr id="7" name="Content Placeholder 2"/>
          <p:cNvSpPr txBox="1">
            <a:spLocks/>
          </p:cNvSpPr>
          <p:nvPr/>
        </p:nvSpPr>
        <p:spPr bwMode="auto">
          <a:xfrm>
            <a:off x="771525" y="22161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379413" indent="-379413">
              <a:buFont typeface="Arial" pitchFamily="34" charset="0"/>
              <a:buChar char="•"/>
            </a:pPr>
            <a:r>
              <a:rPr lang="en-US" sz="2800" b="1" i="0" dirty="0">
                <a:solidFill>
                  <a:schemeClr val="tx1"/>
                </a:solidFill>
                <a:effectLst/>
                <a:latin typeface="Calibri" pitchFamily="34" charset="0"/>
                <a:ea typeface="ＭＳ Ｐゴシック" pitchFamily="-84" charset="-128"/>
              </a:rPr>
              <a:t>Related to consumer decision-making times</a:t>
            </a:r>
          </a:p>
          <a:p>
            <a:pPr marL="379413" indent="-379413">
              <a:buFont typeface="Arial" pitchFamily="34" charset="0"/>
              <a:buChar char="•"/>
            </a:pPr>
            <a:r>
              <a:rPr lang="en-US" sz="2800" b="1" i="0" dirty="0">
                <a:solidFill>
                  <a:schemeClr val="tx1"/>
                </a:solidFill>
                <a:effectLst/>
                <a:latin typeface="Calibri" pitchFamily="34" charset="0"/>
                <a:ea typeface="ＭＳ Ｐゴシック" pitchFamily="-84" charset="-128"/>
              </a:rPr>
              <a:t>When should we promote our product to maximize purchase?</a:t>
            </a:r>
            <a:r>
              <a:rPr lang="en-US" sz="2800" i="0" dirty="0">
                <a:solidFill>
                  <a:schemeClr val="tx1"/>
                </a:solidFill>
                <a:effectLst/>
                <a:latin typeface="Calibri" pitchFamily="34" charset="0"/>
                <a:ea typeface="ＭＳ Ｐゴシック" pitchFamily="-84" charset="-128"/>
              </a:rPr>
              <a:t/>
            </a:r>
            <a:br>
              <a:rPr lang="en-US" sz="2800" i="0" dirty="0">
                <a:solidFill>
                  <a:schemeClr val="tx1"/>
                </a:solidFill>
                <a:effectLst/>
                <a:latin typeface="Calibri" pitchFamily="34" charset="0"/>
                <a:ea typeface="ＭＳ Ｐゴシック" pitchFamily="-84" charset="-128"/>
              </a:rPr>
            </a:br>
            <a:r>
              <a:rPr lang="en-US" sz="2800" i="0" dirty="0">
                <a:solidFill>
                  <a:schemeClr val="tx1"/>
                </a:solidFill>
                <a:effectLst/>
                <a:latin typeface="Calibri" pitchFamily="34" charset="0"/>
                <a:ea typeface="ＭＳ Ｐゴシック" pitchFamily="-84" charset="-128"/>
              </a:rPr>
              <a:t>- Time of year (seasonally)</a:t>
            </a:r>
            <a:br>
              <a:rPr lang="en-US" sz="2800" i="0" dirty="0">
                <a:solidFill>
                  <a:schemeClr val="tx1"/>
                </a:solidFill>
                <a:effectLst/>
                <a:latin typeface="Calibri" pitchFamily="34" charset="0"/>
                <a:ea typeface="ＭＳ Ｐゴシック" pitchFamily="-84" charset="-128"/>
              </a:rPr>
            </a:br>
            <a:r>
              <a:rPr lang="en-US" sz="2800" i="0" dirty="0">
                <a:solidFill>
                  <a:schemeClr val="tx1"/>
                </a:solidFill>
                <a:effectLst/>
                <a:latin typeface="Calibri" pitchFamily="34" charset="0"/>
                <a:ea typeface="ＭＳ Ｐゴシック" pitchFamily="-84" charset="-128"/>
              </a:rPr>
              <a:t>- Time of month (purchase windows, sales, and promotions)</a:t>
            </a:r>
            <a:br>
              <a:rPr lang="en-US" sz="2800" i="0" dirty="0">
                <a:solidFill>
                  <a:schemeClr val="tx1"/>
                </a:solidFill>
                <a:effectLst/>
                <a:latin typeface="Calibri" pitchFamily="34" charset="0"/>
                <a:ea typeface="ＭＳ Ｐゴシック" pitchFamily="-84" charset="-128"/>
              </a:rPr>
            </a:br>
            <a:r>
              <a:rPr lang="en-US" sz="2800" i="0" dirty="0">
                <a:solidFill>
                  <a:schemeClr val="tx1"/>
                </a:solidFill>
                <a:effectLst/>
                <a:latin typeface="Calibri" pitchFamily="34" charset="0"/>
                <a:ea typeface="ＭＳ Ｐゴシック" pitchFamily="-84" charset="-128"/>
              </a:rPr>
              <a:t>- Time of day (</a:t>
            </a:r>
            <a:r>
              <a:rPr lang="en-US" sz="2800" i="0" dirty="0" smtClean="0">
                <a:solidFill>
                  <a:schemeClr val="tx1"/>
                </a:solidFill>
                <a:effectLst/>
                <a:latin typeface="Calibri" pitchFamily="34" charset="0"/>
                <a:ea typeface="ＭＳ Ｐゴシック" pitchFamily="-84" charset="-128"/>
              </a:rPr>
              <a:t>day parts</a:t>
            </a:r>
            <a:r>
              <a:rPr lang="en-US" sz="2800" i="0" dirty="0">
                <a:solidFill>
                  <a:schemeClr val="tx1"/>
                </a:solidFill>
                <a:effectLst/>
                <a:latin typeface="Calibri" pitchFamily="34" charset="0"/>
                <a:ea typeface="ＭＳ Ｐゴシック" pitchFamily="-84" charset="-128"/>
              </a:rPr>
              <a:t>)</a:t>
            </a:r>
          </a:p>
          <a:p>
            <a:pPr marL="379413" indent="-379413">
              <a:buFont typeface="Arial" pitchFamily="34" charset="0"/>
              <a:buChar char="•"/>
            </a:pPr>
            <a:r>
              <a:rPr lang="en-US" sz="2800" b="1" i="0" dirty="0">
                <a:solidFill>
                  <a:schemeClr val="tx1"/>
                </a:solidFill>
                <a:effectLst/>
                <a:latin typeface="Calibri" pitchFamily="34" charset="0"/>
                <a:ea typeface="ＭＳ Ｐゴシック" pitchFamily="-84" charset="-128"/>
              </a:rPr>
              <a:t>Strategies</a:t>
            </a:r>
            <a:r>
              <a:rPr lang="en-US" sz="2800" i="0" dirty="0">
                <a:solidFill>
                  <a:schemeClr val="tx1"/>
                </a:solidFill>
                <a:effectLst/>
                <a:latin typeface="Calibri" pitchFamily="34" charset="0"/>
                <a:ea typeface="ＭＳ Ｐゴシック" pitchFamily="-84" charset="-128"/>
              </a:rPr>
              <a:t/>
            </a:r>
            <a:br>
              <a:rPr lang="en-US" sz="2800" i="0" dirty="0">
                <a:solidFill>
                  <a:schemeClr val="tx1"/>
                </a:solidFill>
                <a:effectLst/>
                <a:latin typeface="Calibri" pitchFamily="34" charset="0"/>
                <a:ea typeface="ＭＳ Ｐゴシック" pitchFamily="-84" charset="-128"/>
              </a:rPr>
            </a:br>
            <a:r>
              <a:rPr lang="en-US" sz="2800" i="0" dirty="0">
                <a:solidFill>
                  <a:schemeClr val="tx1"/>
                </a:solidFill>
                <a:effectLst/>
                <a:latin typeface="Calibri" pitchFamily="34" charset="0"/>
                <a:ea typeface="ＭＳ Ｐゴシック" pitchFamily="-84" charset="-128"/>
              </a:rPr>
              <a:t>- Continuity</a:t>
            </a:r>
            <a:br>
              <a:rPr lang="en-US" sz="2800" i="0" dirty="0">
                <a:solidFill>
                  <a:schemeClr val="tx1"/>
                </a:solidFill>
                <a:effectLst/>
                <a:latin typeface="Calibri" pitchFamily="34" charset="0"/>
                <a:ea typeface="ＭＳ Ｐゴシック" pitchFamily="-84" charset="-128"/>
              </a:rPr>
            </a:br>
            <a:r>
              <a:rPr lang="en-US" sz="2800" i="0" dirty="0">
                <a:solidFill>
                  <a:schemeClr val="tx1"/>
                </a:solidFill>
                <a:effectLst/>
                <a:latin typeface="Calibri" pitchFamily="34" charset="0"/>
                <a:ea typeface="ＭＳ Ｐゴシック" pitchFamily="-84" charset="-128"/>
              </a:rPr>
              <a:t>- </a:t>
            </a:r>
            <a:r>
              <a:rPr lang="en-US" sz="2800" i="0" dirty="0" err="1">
                <a:solidFill>
                  <a:schemeClr val="tx1"/>
                </a:solidFill>
                <a:effectLst/>
                <a:latin typeface="Calibri" pitchFamily="34" charset="0"/>
                <a:ea typeface="ＭＳ Ｐゴシック" pitchFamily="-84" charset="-128"/>
              </a:rPr>
              <a:t>Flighting</a:t>
            </a:r>
            <a:r>
              <a:rPr lang="en-US" sz="2800" i="0" dirty="0">
                <a:solidFill>
                  <a:schemeClr val="tx1"/>
                </a:solidFill>
                <a:effectLst/>
                <a:latin typeface="Calibri" pitchFamily="34" charset="0"/>
                <a:ea typeface="ＭＳ Ｐゴシック" pitchFamily="-84" charset="-128"/>
              </a:rPr>
              <a:t/>
            </a:r>
            <a:br>
              <a:rPr lang="en-US" sz="2800" i="0" dirty="0">
                <a:solidFill>
                  <a:schemeClr val="tx1"/>
                </a:solidFill>
                <a:effectLst/>
                <a:latin typeface="Calibri" pitchFamily="34" charset="0"/>
                <a:ea typeface="ＭＳ Ｐゴシック" pitchFamily="-84" charset="-128"/>
              </a:rPr>
            </a:br>
            <a:r>
              <a:rPr lang="en-US" sz="2800" i="0" dirty="0">
                <a:solidFill>
                  <a:schemeClr val="tx1"/>
                </a:solidFill>
                <a:effectLst/>
                <a:latin typeface="Calibri" pitchFamily="34" charset="0"/>
                <a:ea typeface="ＭＳ Ｐゴシック" pitchFamily="-84" charset="-128"/>
              </a:rPr>
              <a:t>- Pulsing</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4" name="Rectangle 3"/>
          <p:cNvSpPr/>
          <p:nvPr/>
        </p:nvSpPr>
        <p:spPr>
          <a:xfrm>
            <a:off x="-25400" y="0"/>
            <a:ext cx="10185400" cy="7620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8"/>
          </a:xfrm>
          <a:prstGeom prst="rect">
            <a:avLst/>
          </a:prstGeom>
        </p:spPr>
      </p:pic>
      <p:sp>
        <p:nvSpPr>
          <p:cNvPr id="6" name="TextBox 5"/>
          <p:cNvSpPr txBox="1"/>
          <p:nvPr/>
        </p:nvSpPr>
        <p:spPr>
          <a:xfrm>
            <a:off x="0" y="3324761"/>
            <a:ext cx="10160000" cy="1323439"/>
          </a:xfrm>
          <a:prstGeom prst="rect">
            <a:avLst/>
          </a:prstGeom>
          <a:noFill/>
        </p:spPr>
        <p:txBody>
          <a:bodyPr wrap="square" rtlCol="0">
            <a:spAutoFit/>
          </a:bodyPr>
          <a:lstStyle/>
          <a:p>
            <a:r>
              <a:rPr lang="en-US" sz="4000" b="1" dirty="0" smtClean="0">
                <a:solidFill>
                  <a:schemeClr val="tx1"/>
                </a:solidFill>
                <a:effectLst/>
                <a:latin typeface="Calibri"/>
                <a:cs typeface="Calibri"/>
              </a:rPr>
              <a:t>Any questions about </a:t>
            </a:r>
            <a:br>
              <a:rPr lang="en-US" sz="4000" b="1" dirty="0" smtClean="0">
                <a:solidFill>
                  <a:schemeClr val="tx1"/>
                </a:solidFill>
                <a:effectLst/>
                <a:latin typeface="Calibri"/>
                <a:cs typeface="Calibri"/>
              </a:rPr>
            </a:br>
            <a:r>
              <a:rPr lang="en-US" sz="4000" b="1" dirty="0" smtClean="0">
                <a:solidFill>
                  <a:schemeClr val="tx1"/>
                </a:solidFill>
                <a:effectLst/>
                <a:latin typeface="Calibri"/>
                <a:cs typeface="Calibri"/>
              </a:rPr>
              <a:t>Media Planning?</a:t>
            </a:r>
            <a:endParaRPr lang="en-US" sz="4400" b="1" dirty="0">
              <a:solidFill>
                <a:schemeClr val="tx1"/>
              </a:solidFill>
              <a:effectLst/>
              <a:latin typeface="Calibri"/>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8" name="Rectangle 7"/>
          <p:cNvSpPr/>
          <p:nvPr/>
        </p:nvSpPr>
        <p:spPr>
          <a:xfrm>
            <a:off x="0" y="0"/>
            <a:ext cx="10160000" cy="7620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0185398" cy="7639048"/>
          </a:xfrm>
          <a:prstGeom prst="rect">
            <a:avLst/>
          </a:prstGeom>
          <a:ln>
            <a:noFill/>
          </a:ln>
        </p:spPr>
      </p:pic>
      <p:sp>
        <p:nvSpPr>
          <p:cNvPr id="10" name="Rectangle 1"/>
          <p:cNvSpPr>
            <a:spLocks/>
          </p:cNvSpPr>
          <p:nvPr/>
        </p:nvSpPr>
        <p:spPr bwMode="auto">
          <a:xfrm>
            <a:off x="279400" y="7239000"/>
            <a:ext cx="9601200" cy="304800"/>
          </a:xfrm>
          <a:prstGeom prst="rect">
            <a:avLst/>
          </a:prstGeom>
          <a:noFill/>
          <a:ln w="12700">
            <a:noFill/>
            <a:miter lim="800000"/>
            <a:headEnd/>
            <a:tailEnd/>
          </a:ln>
        </p:spPr>
        <p:txBody>
          <a:bodyPr lIns="0" tIns="0" rIns="0" bIns="0" anchor="ctr"/>
          <a:lstStyle/>
          <a:p>
            <a:pPr>
              <a:lnSpc>
                <a:spcPct val="70000"/>
              </a:lnSpc>
            </a:pPr>
            <a:r>
              <a:rPr lang="en-US" sz="1400" baseline="7000" dirty="0">
                <a:effectLst>
                  <a:outerShdw blurRad="38100" dist="38100" dir="2700000" algn="tl">
                    <a:srgbClr val="C0C0C0"/>
                  </a:outerShdw>
                </a:effectLst>
                <a:latin typeface="Myriad Pro" pitchFamily="34" charset="0"/>
                <a:sym typeface="Myriad Pro" pitchFamily="34" charset="0"/>
              </a:rPr>
              <a:t>© 2013</a:t>
            </a:r>
            <a:r>
              <a:rPr lang="en-US" sz="1400" dirty="0">
                <a:effectLst>
                  <a:outerShdw blurRad="38100" dist="38100" dir="2700000" algn="tl">
                    <a:srgbClr val="C0C0C0"/>
                  </a:outerShdw>
                </a:effectLst>
                <a:latin typeface="Myriad Pro" pitchFamily="34" charset="0"/>
                <a:sym typeface="Myriad Pro" pitchFamily="34" charset="0"/>
              </a:rPr>
              <a:t> </a:t>
            </a:r>
            <a:r>
              <a:rPr lang="en-US" sz="1400" baseline="7000" dirty="0">
                <a:effectLst>
                  <a:outerShdw blurRad="38100" dist="38100" dir="2700000" algn="tl">
                    <a:srgbClr val="C0C0C0"/>
                  </a:outerShdw>
                </a:effectLst>
                <a:latin typeface="Myriad Pro" pitchFamily="34" charset="0"/>
                <a:sym typeface="Myriad Pro" pitchFamily="34" charset="0"/>
              </a:rPr>
              <a:t> Shepherd.  All rights reserved. Any duplication, reproduction or usage of this document or any portion thereof without the written consent from Shepherd is prohibited.</a:t>
            </a:r>
          </a:p>
        </p:txBody>
      </p:sp>
      <p:sp>
        <p:nvSpPr>
          <p:cNvPr id="11" name="Content Placeholder 2"/>
          <p:cNvSpPr txBox="1">
            <a:spLocks/>
          </p:cNvSpPr>
          <p:nvPr/>
        </p:nvSpPr>
        <p:spPr bwMode="auto">
          <a:xfrm>
            <a:off x="7594600" y="5105400"/>
            <a:ext cx="2667000" cy="533400"/>
          </a:xfrm>
          <a:prstGeom prst="rect">
            <a:avLst/>
          </a:prstGeom>
          <a:noFill/>
          <a:ln w="9525">
            <a:noFill/>
            <a:miter lim="800000"/>
            <a:headEnd/>
            <a:tailEnd/>
          </a:ln>
        </p:spPr>
        <p:txBody>
          <a:bodyPr vert="horz" wrap="square" lIns="101598" tIns="50798" rIns="101598" bIns="50798" numCol="1" rtlCol="0" anchor="t" anchorCtr="0" compatLnSpc="1">
            <a:prstTxWarp prst="textNoShape">
              <a:avLst/>
            </a:prstTxWarp>
            <a:normAutofit/>
          </a:bodyPr>
          <a:lstStyle>
            <a:lvl1pPr marL="379413" indent="-379413" algn="l" defTabSz="1014413" rtl="0" eaLnBrk="0" fontAlgn="base" hangingPunct="0">
              <a:spcBef>
                <a:spcPct val="20000"/>
              </a:spcBef>
              <a:spcAft>
                <a:spcPct val="0"/>
              </a:spcAft>
              <a:buFont typeface="Arial" pitchFamily="34" charset="0"/>
              <a:buChar char="•"/>
              <a:defRPr sz="3600" kern="1200">
                <a:solidFill>
                  <a:schemeClr val="tx1"/>
                </a:solidFill>
                <a:latin typeface="+mn-lt"/>
                <a:ea typeface="ＭＳ Ｐゴシック" charset="0"/>
                <a:cs typeface="ＭＳ Ｐゴシック" charset="0"/>
              </a:defRPr>
            </a:lvl1pPr>
            <a:lvl2pPr marL="823913" indent="-315913" algn="l" defTabSz="1014413" rtl="0" eaLnBrk="0" fontAlgn="base" hangingPunct="0">
              <a:spcBef>
                <a:spcPct val="20000"/>
              </a:spcBef>
              <a:spcAft>
                <a:spcPct val="0"/>
              </a:spcAft>
              <a:buFont typeface="Arial" pitchFamily="34" charset="0"/>
              <a:buChar char="–"/>
              <a:defRPr sz="3100" kern="1200">
                <a:solidFill>
                  <a:schemeClr val="tx1"/>
                </a:solidFill>
                <a:latin typeface="+mn-lt"/>
                <a:ea typeface="ＭＳ Ｐゴシック" charset="0"/>
                <a:cs typeface="+mn-cs"/>
              </a:defRPr>
            </a:lvl2pPr>
            <a:lvl3pPr marL="1268413" indent="-252413" algn="l" defTabSz="1014413" rtl="0" eaLnBrk="0" fontAlgn="base" hangingPunct="0">
              <a:spcBef>
                <a:spcPct val="20000"/>
              </a:spcBef>
              <a:spcAft>
                <a:spcPct val="0"/>
              </a:spcAft>
              <a:buFont typeface="Arial" pitchFamily="34" charset="0"/>
              <a:buChar char="•"/>
              <a:defRPr sz="2700" kern="1200">
                <a:solidFill>
                  <a:schemeClr val="tx1"/>
                </a:solidFill>
                <a:latin typeface="+mn-lt"/>
                <a:ea typeface="ＭＳ Ｐゴシック" charset="0"/>
                <a:cs typeface="+mn-cs"/>
              </a:defRPr>
            </a:lvl3pPr>
            <a:lvl4pPr marL="1776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4pPr>
            <a:lvl5pPr marL="2284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5pPr>
            <a:lvl6pPr marL="279394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93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92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913"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380992" indent="-380992" defTabSz="1015980" fontAlgn="auto">
              <a:spcAft>
                <a:spcPts val="0"/>
              </a:spcAft>
              <a:buFont typeface="Arial" pitchFamily="34" charset="0"/>
              <a:buNone/>
              <a:defRPr/>
            </a:pPr>
            <a:r>
              <a:rPr lang="en-US" sz="2400" dirty="0" smtClean="0">
                <a:solidFill>
                  <a:schemeClr val="bg1">
                    <a:lumMod val="75000"/>
                  </a:schemeClr>
                </a:solidFill>
                <a:effectLst/>
                <a:latin typeface="Calibri"/>
                <a:ea typeface="+mn-ea"/>
                <a:cs typeface="Calibri"/>
              </a:rPr>
              <a:t>October 29, 2013</a:t>
            </a:r>
          </a:p>
          <a:p>
            <a:pPr marL="380992" indent="-380992" defTabSz="1015980" fontAlgn="auto">
              <a:spcAft>
                <a:spcPts val="0"/>
              </a:spcAft>
              <a:buFont typeface="Arial" pitchFamily="34" charset="0"/>
              <a:buNone/>
              <a:defRPr/>
            </a:pPr>
            <a:endParaRPr lang="en-US" dirty="0" smtClean="0">
              <a:solidFill>
                <a:schemeClr val="bg1">
                  <a:lumMod val="75000"/>
                </a:schemeClr>
              </a:solidFill>
              <a:effectLst/>
              <a:latin typeface="Calibri"/>
              <a:ea typeface="+mn-ea"/>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9" name="Title 1"/>
          <p:cNvSpPr txBox="1">
            <a:spLocks/>
          </p:cNvSpPr>
          <p:nvPr/>
        </p:nvSpPr>
        <p:spPr bwMode="auto">
          <a:xfrm>
            <a:off x="736600" y="1752600"/>
            <a:ext cx="9526587" cy="12700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a:r>
              <a:rPr lang="en-US" sz="4400" b="1" dirty="0" smtClean="0">
                <a:effectLst/>
                <a:latin typeface="Calibri" pitchFamily="34" charset="0"/>
                <a:ea typeface="ＭＳ Ｐゴシック" pitchFamily="-84" charset="-128"/>
              </a:rPr>
              <a:t>What is Direct Response?</a:t>
            </a:r>
          </a:p>
          <a:p>
            <a:pPr algn="l"/>
            <a:r>
              <a:rPr lang="en-US" sz="3200" i="1" dirty="0" smtClean="0">
                <a:solidFill>
                  <a:schemeClr val="bg1">
                    <a:lumMod val="50000"/>
                  </a:schemeClr>
                </a:solidFill>
                <a:effectLst/>
                <a:latin typeface="Calibri" pitchFamily="34" charset="0"/>
                <a:ea typeface="ＭＳ Ｐゴシック" pitchFamily="-84" charset="-128"/>
              </a:rPr>
              <a:t>Best Practices</a:t>
            </a:r>
            <a:endParaRPr lang="en-US" sz="3200" i="1" dirty="0">
              <a:solidFill>
                <a:schemeClr val="bg1">
                  <a:lumMod val="50000"/>
                </a:schemeClr>
              </a:solidFill>
              <a:effectLst/>
              <a:latin typeface="Calibri" pitchFamily="34" charset="0"/>
              <a:ea typeface="ＭＳ Ｐゴシック" pitchFamily="-84" charset="-128"/>
            </a:endParaRPr>
          </a:p>
        </p:txBody>
      </p:sp>
      <p:sp>
        <p:nvSpPr>
          <p:cNvPr id="10" name="Content Placeholder 2"/>
          <p:cNvSpPr txBox="1">
            <a:spLocks/>
          </p:cNvSpPr>
          <p:nvPr/>
        </p:nvSpPr>
        <p:spPr bwMode="auto">
          <a:xfrm>
            <a:off x="1228725" y="30543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200" i="0" dirty="0">
                <a:solidFill>
                  <a:schemeClr val="tx1"/>
                </a:solidFill>
                <a:effectLst/>
                <a:latin typeface="Calibri"/>
                <a:ea typeface="ＭＳ Ｐゴシック" pitchFamily="-84" charset="-128"/>
                <a:cs typeface="Calibri"/>
              </a:rPr>
              <a:t>Form of marketing that requires a “</a:t>
            </a:r>
            <a:r>
              <a:rPr lang="en-US" sz="3200" i="0" dirty="0" err="1">
                <a:solidFill>
                  <a:schemeClr val="tx1"/>
                </a:solidFill>
                <a:effectLst/>
                <a:latin typeface="Calibri"/>
                <a:ea typeface="ＭＳ Ｐゴシック" pitchFamily="-84" charset="-128"/>
                <a:cs typeface="Calibri"/>
              </a:rPr>
              <a:t>trackable</a:t>
            </a:r>
            <a:r>
              <a:rPr lang="en-US" sz="3200" i="0" dirty="0">
                <a:solidFill>
                  <a:schemeClr val="tx1"/>
                </a:solidFill>
                <a:effectLst/>
                <a:latin typeface="Calibri"/>
                <a:ea typeface="ＭＳ Ｐゴシック" pitchFamily="-84" charset="-128"/>
                <a:cs typeface="Calibri"/>
              </a:rPr>
              <a:t>” </a:t>
            </a:r>
            <a:r>
              <a:rPr lang="en-US" sz="3200" i="0" dirty="0" smtClean="0">
                <a:solidFill>
                  <a:schemeClr val="tx1"/>
                </a:solidFill>
                <a:effectLst/>
                <a:latin typeface="Calibri"/>
                <a:ea typeface="ＭＳ Ｐゴシック" pitchFamily="-84" charset="-128"/>
                <a:cs typeface="Calibri"/>
              </a:rPr>
              <a:t/>
            </a:r>
            <a:br>
              <a:rPr lang="en-US" sz="3200" i="0" dirty="0" smtClean="0">
                <a:solidFill>
                  <a:schemeClr val="tx1"/>
                </a:solidFill>
                <a:effectLst/>
                <a:latin typeface="Calibri"/>
                <a:ea typeface="ＭＳ Ｐゴシック" pitchFamily="-84" charset="-128"/>
                <a:cs typeface="Calibri"/>
              </a:rPr>
            </a:br>
            <a:r>
              <a:rPr lang="en-US" sz="3200" i="0" dirty="0" smtClean="0">
                <a:solidFill>
                  <a:schemeClr val="tx1"/>
                </a:solidFill>
                <a:effectLst/>
                <a:latin typeface="Calibri"/>
                <a:ea typeface="ＭＳ Ｐゴシック" pitchFamily="-84" charset="-128"/>
                <a:cs typeface="Calibri"/>
              </a:rPr>
              <a:t>action </a:t>
            </a:r>
            <a:r>
              <a:rPr lang="en-US" sz="3200" i="0" dirty="0">
                <a:solidFill>
                  <a:schemeClr val="tx1"/>
                </a:solidFill>
                <a:effectLst/>
                <a:latin typeface="Calibri"/>
                <a:ea typeface="ＭＳ Ｐゴシック" pitchFamily="-84" charset="-128"/>
                <a:cs typeface="Calibri"/>
              </a:rPr>
              <a:t>by the target audience.</a:t>
            </a:r>
          </a:p>
          <a:p>
            <a:endParaRPr lang="en-US" sz="3200" i="0" dirty="0">
              <a:solidFill>
                <a:schemeClr val="tx1"/>
              </a:solidFill>
              <a:effectLst/>
              <a:latin typeface="Calibri"/>
              <a:ea typeface="ＭＳ Ｐゴシック" pitchFamily="-84" charset="-128"/>
              <a:cs typeface="Calibri"/>
            </a:endParaRPr>
          </a:p>
          <a:p>
            <a:r>
              <a:rPr lang="en-US" sz="3200" i="0" dirty="0" smtClean="0">
                <a:solidFill>
                  <a:schemeClr val="tx1"/>
                </a:solidFill>
                <a:effectLst/>
                <a:latin typeface="Calibri"/>
                <a:ea typeface="ＭＳ Ｐゴシック" pitchFamily="-84" charset="-128"/>
                <a:cs typeface="Calibri"/>
              </a:rPr>
              <a:t>Easy to </a:t>
            </a:r>
            <a:r>
              <a:rPr lang="en-US" sz="3200" i="0" dirty="0">
                <a:solidFill>
                  <a:schemeClr val="tx1"/>
                </a:solidFill>
                <a:effectLst/>
                <a:latin typeface="Calibri"/>
                <a:ea typeface="ＭＳ Ｐゴシック" pitchFamily="-84" charset="-128"/>
                <a:cs typeface="Calibri"/>
              </a:rPr>
              <a:t>measure the effectiveness </a:t>
            </a:r>
            <a:r>
              <a:rPr lang="en-US" sz="3200" i="0" dirty="0" smtClean="0">
                <a:solidFill>
                  <a:schemeClr val="tx1"/>
                </a:solidFill>
                <a:effectLst/>
                <a:latin typeface="Calibri"/>
                <a:ea typeface="ＭＳ Ｐゴシック" pitchFamily="-84" charset="-128"/>
                <a:cs typeface="Calibri"/>
              </a:rPr>
              <a:t/>
            </a:r>
            <a:br>
              <a:rPr lang="en-US" sz="3200" i="0" dirty="0" smtClean="0">
                <a:solidFill>
                  <a:schemeClr val="tx1"/>
                </a:solidFill>
                <a:effectLst/>
                <a:latin typeface="Calibri"/>
                <a:ea typeface="ＭＳ Ｐゴシック" pitchFamily="-84" charset="-128"/>
                <a:cs typeface="Calibri"/>
              </a:rPr>
            </a:br>
            <a:r>
              <a:rPr lang="en-US" sz="3200" i="0" dirty="0" smtClean="0">
                <a:solidFill>
                  <a:schemeClr val="tx1"/>
                </a:solidFill>
                <a:effectLst/>
                <a:latin typeface="Calibri"/>
                <a:ea typeface="ＭＳ Ｐゴシック" pitchFamily="-84" charset="-128"/>
                <a:cs typeface="Calibri"/>
              </a:rPr>
              <a:t>of </a:t>
            </a:r>
            <a:r>
              <a:rPr lang="en-US" sz="3200" i="0" dirty="0">
                <a:solidFill>
                  <a:schemeClr val="tx1"/>
                </a:solidFill>
                <a:effectLst/>
                <a:latin typeface="Calibri"/>
                <a:ea typeface="ＭＳ Ｐゴシック" pitchFamily="-84" charset="-128"/>
                <a:cs typeface="Calibri"/>
              </a:rPr>
              <a:t>print ads, emails, postcard, flyers, banner ads </a:t>
            </a:r>
            <a:r>
              <a:rPr lang="en-US" sz="3200" i="0" dirty="0" smtClean="0">
                <a:solidFill>
                  <a:schemeClr val="tx1"/>
                </a:solidFill>
                <a:effectLst/>
                <a:latin typeface="Calibri"/>
                <a:ea typeface="ＭＳ Ｐゴシック" pitchFamily="-84" charset="-128"/>
                <a:cs typeface="Calibri"/>
              </a:rPr>
              <a:t/>
            </a:r>
            <a:br>
              <a:rPr lang="en-US" sz="3200" i="0" dirty="0" smtClean="0">
                <a:solidFill>
                  <a:schemeClr val="tx1"/>
                </a:solidFill>
                <a:effectLst/>
                <a:latin typeface="Calibri"/>
                <a:ea typeface="ＭＳ Ｐゴシック" pitchFamily="-84" charset="-128"/>
                <a:cs typeface="Calibri"/>
              </a:rPr>
            </a:br>
            <a:r>
              <a:rPr lang="en-US" sz="3200" i="0" dirty="0" smtClean="0">
                <a:solidFill>
                  <a:schemeClr val="tx1"/>
                </a:solidFill>
                <a:effectLst/>
                <a:latin typeface="Calibri"/>
                <a:ea typeface="ＭＳ Ｐゴシック" pitchFamily="-84" charset="-128"/>
                <a:cs typeface="Calibri"/>
              </a:rPr>
              <a:t>and </a:t>
            </a:r>
            <a:r>
              <a:rPr lang="en-US" sz="3200" i="0" dirty="0">
                <a:solidFill>
                  <a:schemeClr val="tx1"/>
                </a:solidFill>
                <a:effectLst/>
                <a:latin typeface="Calibri"/>
                <a:ea typeface="ＭＳ Ｐゴシック" pitchFamily="-84" charset="-128"/>
                <a:cs typeface="Calibri"/>
              </a:rPr>
              <a:t>other marketing vehicles.</a:t>
            </a:r>
          </a:p>
          <a:p>
            <a:endParaRPr lang="en-US" sz="3200" i="0" dirty="0">
              <a:solidFill>
                <a:schemeClr val="tx1"/>
              </a:solidFill>
              <a:effectLst/>
              <a:latin typeface="Calibri"/>
              <a:ea typeface="ＭＳ Ｐゴシック" pitchFamily="-84" charset="-128"/>
              <a:cs typeface="Calibri"/>
            </a:endParaRPr>
          </a:p>
          <a:p>
            <a:endParaRPr lang="en-US" sz="3200" i="0" dirty="0">
              <a:solidFill>
                <a:schemeClr val="tx1"/>
              </a:solidFill>
              <a:effectLst/>
              <a:latin typeface="Calibri"/>
              <a:ea typeface="ＭＳ Ｐゴシック" pitchFamily="-84" charset="-128"/>
              <a:cs typeface="Calibri"/>
            </a:endParaRPr>
          </a:p>
          <a:p>
            <a:endParaRPr lang="en-US" sz="3200" i="0" dirty="0">
              <a:solidFill>
                <a:schemeClr val="tx1"/>
              </a:solidFill>
              <a:effectLst/>
              <a:latin typeface="Calibri"/>
              <a:ea typeface="ＭＳ Ｐゴシック" pitchFamily="-84" charset="-128"/>
              <a:cs typeface="Calibri"/>
            </a:endParaRPr>
          </a:p>
          <a:p>
            <a:endParaRPr lang="en-US" sz="3200" i="0" dirty="0">
              <a:solidFill>
                <a:schemeClr val="tx1"/>
              </a:solidFill>
              <a:effectLst/>
              <a:latin typeface="Calibri"/>
              <a:ea typeface="ＭＳ Ｐゴシック" pitchFamily="-84" charset="-128"/>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0160000" cy="7620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bwMode="auto">
          <a:xfrm>
            <a:off x="0" y="1295400"/>
            <a:ext cx="10160000" cy="50292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000" kern="1200">
                <a:solidFill>
                  <a:schemeClr val="tx1"/>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1800"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600"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400"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400"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400"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400"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400"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400" kern="1200">
                <a:solidFill>
                  <a:schemeClr val="tx1"/>
                </a:solidFill>
                <a:latin typeface="+mn-lt"/>
                <a:ea typeface="+mn-ea"/>
                <a:cs typeface="+mn-cs"/>
              </a:defRPr>
            </a:lvl9pPr>
          </a:lstStyle>
          <a:p>
            <a:pPr algn="ctr"/>
            <a:r>
              <a:rPr lang="en-US" sz="4800" b="1" dirty="0">
                <a:solidFill>
                  <a:srgbClr val="000000"/>
                </a:solidFill>
                <a:effectLst/>
                <a:latin typeface="Calibri"/>
                <a:ea typeface="ＭＳ Ｐゴシック" pitchFamily="-84" charset="-128"/>
                <a:cs typeface="Calibri"/>
              </a:rPr>
              <a:t>Direct Response Best Practices</a:t>
            </a:r>
            <a:endParaRPr lang="en-US" sz="4800" b="1" i="1" dirty="0">
              <a:solidFill>
                <a:srgbClr val="000000"/>
              </a:solidFill>
              <a:effectLst/>
              <a:latin typeface="Calibri"/>
              <a:ea typeface="ＭＳ Ｐゴシック" pitchFamily="-84" charset="-128"/>
              <a:cs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7" name="Content Placeholder 2"/>
          <p:cNvSpPr txBox="1">
            <a:spLocks/>
          </p:cNvSpPr>
          <p:nvPr/>
        </p:nvSpPr>
        <p:spPr bwMode="auto">
          <a:xfrm>
            <a:off x="1041400" y="251460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600" b="1" i="0" dirty="0">
                <a:solidFill>
                  <a:srgbClr val="000000"/>
                </a:solidFill>
                <a:effectLst/>
                <a:latin typeface="Calibri"/>
                <a:ea typeface="ＭＳ Ｐゴシック" pitchFamily="-84" charset="-128"/>
                <a:cs typeface="Calibri"/>
              </a:rPr>
              <a:t>Start with a Plan</a:t>
            </a:r>
          </a:p>
          <a:p>
            <a:pPr marL="457200" indent="-457200">
              <a:buFont typeface="Arial"/>
              <a:buChar char="•"/>
            </a:pPr>
            <a:r>
              <a:rPr lang="en-US" sz="3200" i="0" dirty="0">
                <a:solidFill>
                  <a:srgbClr val="000000"/>
                </a:solidFill>
                <a:effectLst/>
                <a:latin typeface="Calibri"/>
                <a:ea typeface="ＭＳ Ｐゴシック" pitchFamily="-84" charset="-128"/>
                <a:cs typeface="Calibri"/>
              </a:rPr>
              <a:t>Set clear measurable objectives</a:t>
            </a:r>
          </a:p>
          <a:p>
            <a:pPr marL="457200" indent="-457200">
              <a:buFont typeface="Arial"/>
              <a:buChar char="•"/>
            </a:pPr>
            <a:r>
              <a:rPr lang="en-US" sz="3200" i="0" dirty="0">
                <a:solidFill>
                  <a:srgbClr val="000000"/>
                </a:solidFill>
                <a:effectLst/>
                <a:latin typeface="Calibri"/>
                <a:ea typeface="ＭＳ Ｐゴシック" pitchFamily="-84" charset="-128"/>
                <a:cs typeface="Calibri"/>
              </a:rPr>
              <a:t>Determine key target audiences</a:t>
            </a:r>
          </a:p>
          <a:p>
            <a:pPr marL="457200" indent="-457200">
              <a:buFont typeface="Arial"/>
              <a:buChar char="•"/>
            </a:pPr>
            <a:r>
              <a:rPr lang="en-US" sz="3200" i="0" dirty="0">
                <a:solidFill>
                  <a:srgbClr val="000000"/>
                </a:solidFill>
                <a:effectLst/>
                <a:latin typeface="Calibri"/>
                <a:ea typeface="ＭＳ Ｐゴシック" pitchFamily="-84" charset="-128"/>
                <a:cs typeface="Calibri"/>
              </a:rPr>
              <a:t>Develop quarterly action plans and budgets</a:t>
            </a:r>
          </a:p>
          <a:p>
            <a:pPr marL="457200" indent="-457200">
              <a:buFont typeface="Arial"/>
              <a:buChar char="•"/>
            </a:pPr>
            <a:r>
              <a:rPr lang="en-US" sz="3200" i="0" dirty="0">
                <a:solidFill>
                  <a:srgbClr val="000000"/>
                </a:solidFill>
                <a:effectLst/>
                <a:latin typeface="Calibri"/>
                <a:ea typeface="ＭＳ Ｐゴシック" pitchFamily="-84" charset="-128"/>
                <a:cs typeface="Calibri"/>
              </a:rPr>
              <a:t>Continuous evaluation of bottom-line results</a:t>
            </a:r>
          </a:p>
          <a:p>
            <a:endParaRPr lang="en-US" sz="3200" i="0" dirty="0">
              <a:solidFill>
                <a:srgbClr val="000000"/>
              </a:solidFill>
              <a:effectLst/>
              <a:latin typeface="Calibri"/>
              <a:ea typeface="ＭＳ Ｐゴシック" pitchFamily="-84" charset="-128"/>
              <a:cs typeface="Calibri"/>
            </a:endParaRPr>
          </a:p>
          <a:p>
            <a:endParaRPr lang="en-US" sz="3200" i="0" dirty="0">
              <a:solidFill>
                <a:srgbClr val="000000"/>
              </a:solidFill>
              <a:effectLst/>
              <a:latin typeface="Calibri"/>
              <a:ea typeface="ＭＳ Ｐゴシック" pitchFamily="-84" charset="-128"/>
              <a:cs typeface="Calibri"/>
            </a:endParaRPr>
          </a:p>
          <a:p>
            <a:endParaRPr lang="en-US" sz="3200" i="0" dirty="0">
              <a:solidFill>
                <a:srgbClr val="000000"/>
              </a:solidFill>
              <a:effectLst/>
              <a:latin typeface="Calibri"/>
              <a:ea typeface="ＭＳ Ｐゴシック" pitchFamily="-84" charset="-128"/>
              <a:cs typeface="Calibri"/>
            </a:endParaRPr>
          </a:p>
          <a:p>
            <a:endParaRPr lang="en-US" sz="3200" i="0" dirty="0">
              <a:solidFill>
                <a:srgbClr val="000000"/>
              </a:solidFill>
              <a:effectLst/>
              <a:latin typeface="Calibri"/>
              <a:ea typeface="ＭＳ Ｐゴシック" pitchFamily="-84" charset="-128"/>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2" name="TextBox 1"/>
          <p:cNvSpPr txBox="1"/>
          <p:nvPr/>
        </p:nvSpPr>
        <p:spPr>
          <a:xfrm>
            <a:off x="1270000" y="3324761"/>
            <a:ext cx="7620000" cy="1384995"/>
          </a:xfrm>
          <a:prstGeom prst="rect">
            <a:avLst/>
          </a:prstGeom>
          <a:noFill/>
        </p:spPr>
        <p:txBody>
          <a:bodyPr wrap="square" rtlCol="0">
            <a:spAutoFit/>
          </a:bodyPr>
          <a:lstStyle/>
          <a:p>
            <a:r>
              <a:rPr lang="en-US" sz="4000" dirty="0" smtClean="0">
                <a:solidFill>
                  <a:schemeClr val="tx1"/>
                </a:solidFill>
                <a:latin typeface="Calibri"/>
                <a:cs typeface="Calibri"/>
              </a:rPr>
              <a:t>Cultural Destination Brand</a:t>
            </a:r>
          </a:p>
          <a:p>
            <a:r>
              <a:rPr lang="en-US" sz="4400" b="1" dirty="0" smtClean="0">
                <a:solidFill>
                  <a:schemeClr val="tx1"/>
                </a:solidFill>
                <a:latin typeface="Calibri"/>
                <a:cs typeface="Calibri"/>
              </a:rPr>
              <a:t>CREATIVE RECOMMENDATIONS</a:t>
            </a:r>
            <a:endParaRPr lang="en-US" sz="4400" b="1" dirty="0">
              <a:solidFill>
                <a:schemeClr val="tx1"/>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9635" name="Content Placeholder 3"/>
          <p:cNvSpPr>
            <a:spLocks noGrp="1"/>
          </p:cNvSpPr>
          <p:nvPr>
            <p:ph sz="half" idx="2"/>
          </p:nvPr>
        </p:nvSpPr>
        <p:spPr>
          <a:xfrm>
            <a:off x="0" y="1676400"/>
            <a:ext cx="10160000" cy="5130800"/>
          </a:xfrm>
        </p:spPr>
        <p:txBody>
          <a:bodyPr/>
          <a:lstStyle/>
          <a:p>
            <a:pPr algn="ctr">
              <a:lnSpc>
                <a:spcPct val="90000"/>
              </a:lnSpc>
              <a:buFont typeface="Arial" pitchFamily="34" charset="0"/>
              <a:buNone/>
            </a:pPr>
            <a:endParaRPr lang="en-US" sz="3700" b="1" dirty="0" smtClean="0">
              <a:latin typeface="Calibri"/>
              <a:ea typeface="ＭＳ Ｐゴシック" pitchFamily="-84" charset="-128"/>
              <a:cs typeface="Calibri"/>
            </a:endParaRPr>
          </a:p>
          <a:p>
            <a:pPr algn="ctr">
              <a:lnSpc>
                <a:spcPct val="90000"/>
              </a:lnSpc>
              <a:buFont typeface="Arial" pitchFamily="34" charset="0"/>
              <a:buNone/>
            </a:pPr>
            <a:r>
              <a:rPr lang="en-US" sz="3700" b="1" dirty="0" smtClean="0">
                <a:latin typeface="Calibri"/>
                <a:ea typeface="ＭＳ Ｐゴシック" pitchFamily="-84" charset="-128"/>
                <a:cs typeface="Calibri"/>
              </a:rPr>
              <a:t>Maximizing success depends… </a:t>
            </a:r>
          </a:p>
          <a:p>
            <a:pPr algn="ctr">
              <a:lnSpc>
                <a:spcPct val="90000"/>
              </a:lnSpc>
              <a:buFont typeface="Arial" pitchFamily="34" charset="0"/>
              <a:buNone/>
            </a:pPr>
            <a:r>
              <a:rPr lang="en-US" sz="3700" b="1" dirty="0" smtClean="0">
                <a:latin typeface="Calibri"/>
                <a:ea typeface="ＭＳ Ｐゴシック" pitchFamily="-84" charset="-128"/>
                <a:cs typeface="Calibri"/>
              </a:rPr>
              <a:t>first on your list</a:t>
            </a:r>
          </a:p>
          <a:p>
            <a:pPr algn="ctr">
              <a:lnSpc>
                <a:spcPct val="90000"/>
              </a:lnSpc>
              <a:buFont typeface="Arial" pitchFamily="34" charset="0"/>
              <a:buNone/>
            </a:pPr>
            <a:r>
              <a:rPr lang="en-US" sz="3700" b="1" dirty="0" smtClean="0">
                <a:latin typeface="Calibri"/>
                <a:ea typeface="ＭＳ Ｐゴシック" pitchFamily="-84" charset="-128"/>
                <a:cs typeface="Calibri"/>
              </a:rPr>
              <a:t>second on the offer,</a:t>
            </a:r>
          </a:p>
          <a:p>
            <a:pPr algn="ctr">
              <a:lnSpc>
                <a:spcPct val="90000"/>
              </a:lnSpc>
              <a:buFont typeface="Arial" pitchFamily="34" charset="0"/>
              <a:buNone/>
            </a:pPr>
            <a:r>
              <a:rPr lang="en-US" sz="3700" b="1" dirty="0" smtClean="0">
                <a:latin typeface="Calibri"/>
                <a:ea typeface="ＭＳ Ｐゴシック" pitchFamily="-84" charset="-128"/>
                <a:cs typeface="Calibri"/>
              </a:rPr>
              <a:t>third on the copy and graphics</a:t>
            </a:r>
            <a:endParaRPr lang="en-US" sz="2200" b="1" dirty="0" smtClean="0">
              <a:latin typeface="Calibri"/>
              <a:ea typeface="ＭＳ Ｐゴシック" pitchFamily="-84" charset="-128"/>
              <a:cs typeface="Calibri"/>
            </a:endParaRPr>
          </a:p>
        </p:txBody>
      </p:sp>
      <p:sp>
        <p:nvSpPr>
          <p:cNvPr id="10" name="Rectangle 1"/>
          <p:cNvSpPr>
            <a:spLocks/>
          </p:cNvSpPr>
          <p:nvPr/>
        </p:nvSpPr>
        <p:spPr bwMode="auto">
          <a:xfrm>
            <a:off x="279400" y="7239000"/>
            <a:ext cx="9601200" cy="304800"/>
          </a:xfrm>
          <a:prstGeom prst="rect">
            <a:avLst/>
          </a:prstGeom>
          <a:noFill/>
          <a:ln w="12700">
            <a:noFill/>
            <a:miter lim="800000"/>
            <a:headEnd/>
            <a:tailEnd/>
          </a:ln>
        </p:spPr>
        <p:txBody>
          <a:bodyPr lIns="0" tIns="0" rIns="0" bIns="0" anchor="ctr"/>
          <a:lstStyle/>
          <a:p>
            <a:pPr>
              <a:lnSpc>
                <a:spcPct val="90000"/>
              </a:lnSpc>
            </a:pPr>
            <a:r>
              <a:rPr lang="en-US" sz="1100" b="1" dirty="0">
                <a:solidFill>
                  <a:schemeClr val="bg1">
                    <a:lumMod val="50000"/>
                  </a:schemeClr>
                </a:solidFill>
                <a:effectLst/>
                <a:latin typeface="Calibri"/>
                <a:ea typeface="ＭＳ Ｐゴシック" pitchFamily="-84" charset="-128"/>
                <a:cs typeface="Calibri"/>
              </a:rPr>
              <a:t>Source: </a:t>
            </a:r>
            <a:r>
              <a:rPr lang="en-US" sz="1100" b="1" u="sng" dirty="0">
                <a:solidFill>
                  <a:schemeClr val="bg1">
                    <a:lumMod val="50000"/>
                  </a:schemeClr>
                </a:solidFill>
                <a:effectLst/>
                <a:latin typeface="Calibri"/>
                <a:ea typeface="ＭＳ Ｐゴシック" pitchFamily="-84" charset="-128"/>
                <a:cs typeface="Calibri"/>
                <a:hlinkClick r:id="rId3"/>
              </a:rPr>
              <a:t>http://www.directcreative.com/blog/30-timeless-direct-marketing-principles</a:t>
            </a:r>
            <a:endParaRPr lang="en-US" sz="1100" b="1" dirty="0">
              <a:solidFill>
                <a:schemeClr val="bg1">
                  <a:lumMod val="50000"/>
                </a:schemeClr>
              </a:solidFill>
              <a:effectLst/>
              <a:latin typeface="Calibri"/>
              <a:ea typeface="ＭＳ Ｐゴシック" pitchFamily="-84" charset="-128"/>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8" name="Content Placeholder 2"/>
          <p:cNvSpPr txBox="1">
            <a:spLocks/>
          </p:cNvSpPr>
          <p:nvPr/>
        </p:nvSpPr>
        <p:spPr bwMode="auto">
          <a:xfrm>
            <a:off x="660400" y="228600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200" b="1" i="0" dirty="0">
                <a:solidFill>
                  <a:schemeClr val="tx1"/>
                </a:solidFill>
                <a:effectLst/>
                <a:latin typeface="Calibri"/>
                <a:ea typeface="ＭＳ Ｐゴシック" pitchFamily="-84" charset="-128"/>
                <a:cs typeface="Calibri"/>
              </a:rPr>
              <a:t>Key Elements for Success</a:t>
            </a:r>
          </a:p>
          <a:p>
            <a:pPr>
              <a:buFont typeface="Calibri" pitchFamily="34" charset="0"/>
              <a:buAutoNum type="arabicPeriod"/>
            </a:pPr>
            <a:r>
              <a:rPr lang="en-US" sz="3200" i="0" dirty="0" smtClean="0">
                <a:solidFill>
                  <a:schemeClr val="tx1"/>
                </a:solidFill>
                <a:effectLst/>
                <a:latin typeface="Calibri"/>
                <a:ea typeface="ＭＳ Ｐゴシック" pitchFamily="-84" charset="-128"/>
                <a:cs typeface="Calibri"/>
              </a:rPr>
              <a:t> Strong </a:t>
            </a:r>
            <a:r>
              <a:rPr lang="en-US" sz="3200" i="0" dirty="0">
                <a:solidFill>
                  <a:schemeClr val="tx1"/>
                </a:solidFill>
                <a:effectLst/>
                <a:latin typeface="Calibri"/>
                <a:ea typeface="ＭＳ Ｐゴシック" pitchFamily="-84" charset="-128"/>
                <a:cs typeface="Calibri"/>
              </a:rPr>
              <a:t>relevant offer and copy</a:t>
            </a:r>
          </a:p>
          <a:p>
            <a:pPr>
              <a:buFont typeface="Calibri" pitchFamily="34" charset="0"/>
              <a:buAutoNum type="arabicPeriod"/>
            </a:pPr>
            <a:r>
              <a:rPr lang="en-US" sz="3200" i="0" dirty="0" smtClean="0">
                <a:solidFill>
                  <a:schemeClr val="tx1"/>
                </a:solidFill>
                <a:effectLst/>
                <a:latin typeface="Calibri"/>
                <a:ea typeface="ＭＳ Ｐゴシック" pitchFamily="-84" charset="-128"/>
                <a:cs typeface="Calibri"/>
              </a:rPr>
              <a:t> Call </a:t>
            </a:r>
            <a:r>
              <a:rPr lang="en-US" sz="3200" i="0" dirty="0">
                <a:solidFill>
                  <a:schemeClr val="tx1"/>
                </a:solidFill>
                <a:effectLst/>
                <a:latin typeface="Calibri"/>
                <a:ea typeface="ＭＳ Ｐゴシック" pitchFamily="-84" charset="-128"/>
                <a:cs typeface="Calibri"/>
              </a:rPr>
              <a:t>to action (mail, phone, fax, mobile or online)</a:t>
            </a:r>
          </a:p>
          <a:p>
            <a:pPr>
              <a:buFont typeface="Calibri" pitchFamily="34" charset="0"/>
              <a:buAutoNum type="arabicPeriod"/>
            </a:pPr>
            <a:r>
              <a:rPr lang="en-US" sz="3200" i="0" dirty="0" smtClean="0">
                <a:solidFill>
                  <a:schemeClr val="tx1"/>
                </a:solidFill>
                <a:effectLst/>
                <a:latin typeface="Calibri"/>
                <a:ea typeface="ＭＳ Ｐゴシック" pitchFamily="-84" charset="-128"/>
                <a:cs typeface="Calibri"/>
              </a:rPr>
              <a:t> Deadline </a:t>
            </a:r>
            <a:r>
              <a:rPr lang="en-US" sz="3200" i="0" dirty="0">
                <a:solidFill>
                  <a:schemeClr val="tx1"/>
                </a:solidFill>
                <a:effectLst/>
                <a:latin typeface="Calibri"/>
                <a:ea typeface="ＭＳ Ｐゴシック" pitchFamily="-84" charset="-128"/>
                <a:cs typeface="Calibri"/>
              </a:rPr>
              <a:t>to create urgency</a:t>
            </a:r>
          </a:p>
          <a:p>
            <a:pPr>
              <a:buFont typeface="Calibri" pitchFamily="34" charset="0"/>
              <a:buAutoNum type="arabicPeriod"/>
            </a:pPr>
            <a:r>
              <a:rPr lang="en-US" sz="3200" i="0" dirty="0" smtClean="0">
                <a:solidFill>
                  <a:schemeClr val="tx1"/>
                </a:solidFill>
                <a:effectLst/>
                <a:latin typeface="Calibri"/>
                <a:ea typeface="ＭＳ Ｐゴシック" pitchFamily="-84" charset="-128"/>
                <a:cs typeface="Calibri"/>
              </a:rPr>
              <a:t> Measuring </a:t>
            </a:r>
            <a:r>
              <a:rPr lang="en-US" sz="3200" i="0" dirty="0">
                <a:solidFill>
                  <a:schemeClr val="tx1"/>
                </a:solidFill>
                <a:effectLst/>
                <a:latin typeface="Calibri"/>
                <a:ea typeface="ＭＳ Ｐゴシック" pitchFamily="-84" charset="-128"/>
                <a:cs typeface="Calibri"/>
              </a:rPr>
              <a:t>response through to </a:t>
            </a:r>
            <a:r>
              <a:rPr lang="ja-JP" altLang="en-US" sz="3200" i="0" dirty="0">
                <a:solidFill>
                  <a:schemeClr val="tx1"/>
                </a:solidFill>
                <a:effectLst/>
                <a:latin typeface="Calibri"/>
                <a:ea typeface="ＭＳ Ｐゴシック" pitchFamily="-84" charset="-128"/>
                <a:cs typeface="Calibri"/>
              </a:rPr>
              <a:t>“</a:t>
            </a:r>
            <a:r>
              <a:rPr lang="en-US" altLang="ja-JP" sz="3200" i="0" dirty="0">
                <a:solidFill>
                  <a:schemeClr val="tx1"/>
                </a:solidFill>
                <a:effectLst/>
                <a:latin typeface="Calibri"/>
                <a:ea typeface="ＭＳ Ｐゴシック" pitchFamily="-84" charset="-128"/>
                <a:cs typeface="Calibri"/>
              </a:rPr>
              <a:t>conversion</a:t>
            </a:r>
            <a:r>
              <a:rPr lang="ja-JP" altLang="en-US" sz="3200" i="0" dirty="0">
                <a:solidFill>
                  <a:schemeClr val="tx1"/>
                </a:solidFill>
                <a:effectLst/>
                <a:latin typeface="Calibri"/>
                <a:ea typeface="ＭＳ Ｐゴシック" pitchFamily="-84" charset="-128"/>
                <a:cs typeface="Calibri"/>
              </a:rPr>
              <a:t>”</a:t>
            </a:r>
            <a:r>
              <a:rPr lang="en-US" altLang="ja-JP" sz="3200" i="0" dirty="0">
                <a:solidFill>
                  <a:schemeClr val="tx1"/>
                </a:solidFill>
                <a:effectLst/>
                <a:latin typeface="Calibri"/>
                <a:ea typeface="ＭＳ Ｐゴシック" pitchFamily="-84" charset="-128"/>
                <a:cs typeface="Calibri"/>
              </a:rPr>
              <a:t> (sales)</a:t>
            </a:r>
          </a:p>
          <a:p>
            <a:pPr>
              <a:buFont typeface="Calibri" pitchFamily="34" charset="0"/>
              <a:buAutoNum type="arabicPeriod"/>
            </a:pPr>
            <a:r>
              <a:rPr lang="en-US" sz="3200" i="0" dirty="0" smtClean="0">
                <a:solidFill>
                  <a:schemeClr val="tx1"/>
                </a:solidFill>
                <a:effectLst/>
                <a:latin typeface="Calibri"/>
                <a:ea typeface="ＭＳ Ｐゴシック" pitchFamily="-84" charset="-128"/>
                <a:cs typeface="Calibri"/>
              </a:rPr>
              <a:t> Testing </a:t>
            </a:r>
            <a:r>
              <a:rPr lang="en-US" sz="3200" i="0" dirty="0">
                <a:solidFill>
                  <a:schemeClr val="tx1"/>
                </a:solidFill>
                <a:effectLst/>
                <a:latin typeface="Calibri"/>
                <a:ea typeface="ＭＳ Ｐゴシック" pitchFamily="-84" charset="-128"/>
                <a:cs typeface="Calibri"/>
              </a:rPr>
              <a:t>to improve response, results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 name="Content Placeholder 2"/>
          <p:cNvSpPr txBox="1">
            <a:spLocks/>
          </p:cNvSpPr>
          <p:nvPr/>
        </p:nvSpPr>
        <p:spPr bwMode="auto">
          <a:xfrm>
            <a:off x="660400" y="198120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200" b="1" i="0" dirty="0" smtClean="0">
                <a:solidFill>
                  <a:schemeClr val="tx1"/>
                </a:solidFill>
                <a:effectLst/>
                <a:latin typeface="Calibri"/>
                <a:ea typeface="ＭＳ Ｐゴシック" pitchFamily="-84" charset="-128"/>
                <a:cs typeface="Calibri"/>
              </a:rPr>
              <a:t>Factors to consider for the offer</a:t>
            </a:r>
            <a:endParaRPr lang="en-US" sz="3200" b="1" i="0" dirty="0">
              <a:solidFill>
                <a:schemeClr val="tx1"/>
              </a:solidFill>
              <a:effectLst/>
              <a:latin typeface="Calibri"/>
              <a:ea typeface="ＭＳ Ｐゴシック" pitchFamily="-84" charset="-128"/>
              <a:cs typeface="Calibri"/>
            </a:endParaRPr>
          </a:p>
          <a:p>
            <a:pPr marL="457200" indent="-457200">
              <a:buFont typeface="Arial"/>
              <a:buChar char="•"/>
            </a:pPr>
            <a:r>
              <a:rPr lang="en-US" sz="3200" i="0" dirty="0">
                <a:solidFill>
                  <a:srgbClr val="000000"/>
                </a:solidFill>
                <a:effectLst/>
                <a:ea typeface="ＭＳ Ｐゴシック" pitchFamily="-84" charset="-128"/>
              </a:rPr>
              <a:t>Price</a:t>
            </a:r>
          </a:p>
          <a:p>
            <a:pPr marL="457200" indent="-457200">
              <a:buFont typeface="Arial"/>
              <a:buChar char="•"/>
            </a:pPr>
            <a:r>
              <a:rPr lang="en-US" sz="3200" i="0" dirty="0">
                <a:solidFill>
                  <a:srgbClr val="000000"/>
                </a:solidFill>
                <a:effectLst/>
                <a:ea typeface="ＭＳ Ｐゴシック" pitchFamily="-84" charset="-128"/>
              </a:rPr>
              <a:t>Incentives (Free gift, Refer a friend, Coupon, etc.)</a:t>
            </a:r>
          </a:p>
          <a:p>
            <a:pPr marL="457200" indent="-457200">
              <a:buFont typeface="Arial"/>
              <a:buChar char="•"/>
            </a:pPr>
            <a:r>
              <a:rPr lang="en-US" sz="3200" i="0" dirty="0">
                <a:solidFill>
                  <a:srgbClr val="000000"/>
                </a:solidFill>
                <a:effectLst/>
                <a:ea typeface="ＭＳ Ｐゴシック" pitchFamily="-84" charset="-128"/>
              </a:rPr>
              <a:t>Time limits</a:t>
            </a:r>
          </a:p>
          <a:p>
            <a:pPr marL="457200" indent="-457200">
              <a:buFont typeface="Arial"/>
              <a:buChar char="•"/>
            </a:pPr>
            <a:r>
              <a:rPr lang="en-US" sz="3200" i="0" dirty="0">
                <a:solidFill>
                  <a:srgbClr val="000000"/>
                </a:solidFill>
                <a:effectLst/>
                <a:ea typeface="ＭＳ Ｐゴシック" pitchFamily="-84" charset="-128"/>
              </a:rPr>
              <a:t>Quantity limits</a:t>
            </a:r>
          </a:p>
          <a:p>
            <a:pPr marL="457200" indent="-457200">
              <a:buFont typeface="Arial"/>
              <a:buChar char="•"/>
            </a:pPr>
            <a:r>
              <a:rPr lang="en-US" sz="3200" i="0" dirty="0">
                <a:solidFill>
                  <a:srgbClr val="000000"/>
                </a:solidFill>
                <a:effectLst/>
                <a:ea typeface="ＭＳ Ｐゴシック" pitchFamily="-84" charset="-128"/>
              </a:rPr>
              <a:t>Credit options</a:t>
            </a:r>
          </a:p>
          <a:p>
            <a:pPr marL="457200" indent="-457200">
              <a:buFont typeface="Arial"/>
              <a:buChar char="•"/>
            </a:pPr>
            <a:r>
              <a:rPr lang="en-US" sz="3200" i="0" dirty="0">
                <a:solidFill>
                  <a:srgbClr val="000000"/>
                </a:solidFill>
                <a:effectLst/>
                <a:ea typeface="ＭＳ Ｐゴシック" pitchFamily="-84" charset="-128"/>
              </a:rPr>
              <a:t>Future obligation</a:t>
            </a:r>
          </a:p>
        </p:txBody>
      </p:sp>
      <p:sp>
        <p:nvSpPr>
          <p:cNvPr id="7" name="Rectangle 1"/>
          <p:cNvSpPr>
            <a:spLocks/>
          </p:cNvSpPr>
          <p:nvPr/>
        </p:nvSpPr>
        <p:spPr bwMode="auto">
          <a:xfrm>
            <a:off x="279400" y="7239000"/>
            <a:ext cx="9601200" cy="304800"/>
          </a:xfrm>
          <a:prstGeom prst="rect">
            <a:avLst/>
          </a:prstGeom>
          <a:noFill/>
          <a:ln w="12700">
            <a:noFill/>
            <a:miter lim="800000"/>
            <a:headEnd/>
            <a:tailEnd/>
          </a:ln>
        </p:spPr>
        <p:txBody>
          <a:bodyPr lIns="0" tIns="0" rIns="0" bIns="0" anchor="ctr"/>
          <a:lstStyle/>
          <a:p>
            <a:pPr>
              <a:buFont typeface="Arial" pitchFamily="34" charset="0"/>
              <a:buNone/>
            </a:pPr>
            <a:r>
              <a:rPr lang="en-US" sz="1100" dirty="0">
                <a:effectLst/>
                <a:latin typeface="Calibri"/>
                <a:ea typeface="ＭＳ Ｐゴシック" pitchFamily="-84" charset="-128"/>
                <a:cs typeface="Calibri"/>
              </a:rPr>
              <a:t>Source: </a:t>
            </a:r>
            <a:r>
              <a:rPr lang="ja-JP" altLang="en-US" sz="1100" dirty="0">
                <a:effectLst/>
                <a:latin typeface="Calibri"/>
                <a:ea typeface="ＭＳ Ｐゴシック" pitchFamily="-84" charset="-128"/>
                <a:cs typeface="Calibri"/>
              </a:rPr>
              <a:t>“</a:t>
            </a:r>
            <a:r>
              <a:rPr lang="en-US" altLang="ja-JP" sz="1100" dirty="0">
                <a:effectLst/>
                <a:latin typeface="Calibri"/>
                <a:ea typeface="ＭＳ Ｐゴシック" pitchFamily="-84" charset="-128"/>
                <a:cs typeface="Calibri"/>
              </a:rPr>
              <a:t>Successful Direct Marketing Methods</a:t>
            </a:r>
            <a:r>
              <a:rPr lang="ja-JP" altLang="en-US" sz="1100" dirty="0">
                <a:effectLst/>
                <a:latin typeface="Calibri"/>
                <a:ea typeface="ＭＳ Ｐゴシック" pitchFamily="-84" charset="-128"/>
                <a:cs typeface="Calibri"/>
              </a:rPr>
              <a:t>”</a:t>
            </a:r>
            <a:r>
              <a:rPr lang="en-US" altLang="ja-JP" sz="1100" dirty="0">
                <a:effectLst/>
                <a:latin typeface="Calibri"/>
                <a:ea typeface="ＭＳ Ｐゴシック" pitchFamily="-84" charset="-128"/>
                <a:cs typeface="Calibri"/>
              </a:rPr>
              <a:t> Bob Stone &amp; Ron Jacobs, 2001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 name="Content Placeholder 2"/>
          <p:cNvSpPr txBox="1">
            <a:spLocks/>
          </p:cNvSpPr>
          <p:nvPr/>
        </p:nvSpPr>
        <p:spPr bwMode="auto">
          <a:xfrm>
            <a:off x="1533525" y="243840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200" b="1" i="0" dirty="0">
                <a:solidFill>
                  <a:srgbClr val="000000"/>
                </a:solidFill>
                <a:effectLst/>
                <a:ea typeface="ＭＳ Ｐゴシック" pitchFamily="-84" charset="-128"/>
              </a:rPr>
              <a:t>Test the big things to improve response</a:t>
            </a:r>
          </a:p>
          <a:p>
            <a:pPr marL="514350" indent="-514350">
              <a:buFont typeface="+mj-lt"/>
              <a:buAutoNum type="arabicPeriod"/>
            </a:pPr>
            <a:r>
              <a:rPr lang="en-US" sz="3200" i="0" dirty="0">
                <a:solidFill>
                  <a:srgbClr val="000000"/>
                </a:solidFill>
                <a:effectLst/>
                <a:ea typeface="ＭＳ Ｐゴシック" pitchFamily="-84" charset="-128"/>
              </a:rPr>
              <a:t>Offer or promotion</a:t>
            </a:r>
          </a:p>
          <a:p>
            <a:pPr marL="514350" indent="-514350">
              <a:buFont typeface="+mj-lt"/>
              <a:buAutoNum type="arabicPeriod"/>
            </a:pPr>
            <a:r>
              <a:rPr lang="en-US" sz="3200" i="0" dirty="0">
                <a:solidFill>
                  <a:srgbClr val="000000"/>
                </a:solidFill>
                <a:effectLst/>
                <a:ea typeface="ＭＳ Ｐゴシック" pitchFamily="-84" charset="-128"/>
              </a:rPr>
              <a:t>Format – mail postcard, email, etc.</a:t>
            </a:r>
          </a:p>
          <a:p>
            <a:pPr marL="514350" indent="-514350">
              <a:buFont typeface="+mj-lt"/>
              <a:buAutoNum type="arabicPeriod"/>
            </a:pPr>
            <a:r>
              <a:rPr lang="en-US" sz="3200" i="0" dirty="0">
                <a:solidFill>
                  <a:srgbClr val="000000"/>
                </a:solidFill>
                <a:effectLst/>
                <a:ea typeface="ＭＳ Ｐゴシック" pitchFamily="-84" charset="-128"/>
              </a:rPr>
              <a:t>Frequency/timing</a:t>
            </a:r>
          </a:p>
          <a:p>
            <a:pPr marL="514350" indent="-514350">
              <a:buFont typeface="+mj-lt"/>
              <a:buAutoNum type="arabicPeriod"/>
            </a:pPr>
            <a:r>
              <a:rPr lang="en-US" sz="3200" i="0" dirty="0">
                <a:solidFill>
                  <a:srgbClr val="000000"/>
                </a:solidFill>
                <a:effectLst/>
                <a:ea typeface="ＭＳ Ｐゴシック" pitchFamily="-84" charset="-128"/>
              </a:rPr>
              <a:t>Copy</a:t>
            </a:r>
          </a:p>
        </p:txBody>
      </p:sp>
      <p:sp>
        <p:nvSpPr>
          <p:cNvPr id="7" name="Rectangle 1"/>
          <p:cNvSpPr>
            <a:spLocks/>
          </p:cNvSpPr>
          <p:nvPr/>
        </p:nvSpPr>
        <p:spPr bwMode="auto">
          <a:xfrm>
            <a:off x="279400" y="7239000"/>
            <a:ext cx="9601200" cy="304800"/>
          </a:xfrm>
          <a:prstGeom prst="rect">
            <a:avLst/>
          </a:prstGeom>
          <a:noFill/>
          <a:ln w="12700">
            <a:noFill/>
            <a:miter lim="800000"/>
            <a:headEnd/>
            <a:tailEnd/>
          </a:ln>
        </p:spPr>
        <p:txBody>
          <a:bodyPr lIns="0" tIns="0" rIns="0" bIns="0" anchor="ctr"/>
          <a:lstStyle/>
          <a:p>
            <a:pPr>
              <a:buFont typeface="Arial" pitchFamily="34" charset="0"/>
              <a:buNone/>
            </a:pPr>
            <a:r>
              <a:rPr lang="en-US" sz="1100" dirty="0">
                <a:effectLst/>
                <a:latin typeface="Calibri"/>
                <a:ea typeface="ＭＳ Ｐゴシック" pitchFamily="-84" charset="-128"/>
                <a:cs typeface="Calibri"/>
              </a:rPr>
              <a:t>Source: </a:t>
            </a:r>
            <a:r>
              <a:rPr lang="ja-JP" altLang="en-US" sz="1100" dirty="0">
                <a:effectLst/>
                <a:latin typeface="Calibri"/>
                <a:ea typeface="ＭＳ Ｐゴシック" pitchFamily="-84" charset="-128"/>
                <a:cs typeface="Calibri"/>
              </a:rPr>
              <a:t>“</a:t>
            </a:r>
            <a:r>
              <a:rPr lang="en-US" altLang="ja-JP" sz="1100" dirty="0">
                <a:effectLst/>
                <a:latin typeface="Calibri"/>
                <a:ea typeface="ＭＳ Ｐゴシック" pitchFamily="-84" charset="-128"/>
                <a:cs typeface="Calibri"/>
              </a:rPr>
              <a:t>Successful Direct Marketing Methods</a:t>
            </a:r>
            <a:r>
              <a:rPr lang="ja-JP" altLang="en-US" sz="1100" dirty="0">
                <a:effectLst/>
                <a:latin typeface="Calibri"/>
                <a:ea typeface="ＭＳ Ｐゴシック" pitchFamily="-84" charset="-128"/>
                <a:cs typeface="Calibri"/>
              </a:rPr>
              <a:t>”</a:t>
            </a:r>
            <a:r>
              <a:rPr lang="en-US" altLang="ja-JP" sz="1100" dirty="0">
                <a:effectLst/>
                <a:latin typeface="Calibri"/>
                <a:ea typeface="ＭＳ Ｐゴシック" pitchFamily="-84" charset="-128"/>
                <a:cs typeface="Calibri"/>
              </a:rPr>
              <a:t> Bob Stone &amp; Ron Jacobs, 2001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 name="Content Placeholder 2"/>
          <p:cNvSpPr txBox="1">
            <a:spLocks/>
          </p:cNvSpPr>
          <p:nvPr/>
        </p:nvSpPr>
        <p:spPr bwMode="auto">
          <a:xfrm>
            <a:off x="584200" y="205740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200" b="1" i="0" dirty="0" smtClean="0">
                <a:solidFill>
                  <a:srgbClr val="000000"/>
                </a:solidFill>
                <a:effectLst/>
                <a:ea typeface="ＭＳ Ｐゴシック" pitchFamily="-84" charset="-128"/>
              </a:rPr>
              <a:t>Other Principles</a:t>
            </a:r>
            <a:endParaRPr lang="en-US" sz="3200" b="1" i="0" dirty="0">
              <a:solidFill>
                <a:srgbClr val="000000"/>
              </a:solidFill>
              <a:effectLst/>
              <a:ea typeface="ＭＳ Ｐゴシック" pitchFamily="-84" charset="-128"/>
            </a:endParaRPr>
          </a:p>
          <a:p>
            <a:pPr marL="457200" indent="-457200">
              <a:spcAft>
                <a:spcPts val="1200"/>
              </a:spcAft>
              <a:buFont typeface="Calibri" pitchFamily="34" charset="0"/>
              <a:buAutoNum type="arabicPeriod"/>
            </a:pPr>
            <a:r>
              <a:rPr lang="en-US" sz="3200" i="0" dirty="0">
                <a:solidFill>
                  <a:srgbClr val="000000"/>
                </a:solidFill>
                <a:effectLst/>
                <a:latin typeface="Calibri"/>
                <a:ea typeface="ＭＳ Ｐゴシック" pitchFamily="-84" charset="-128"/>
                <a:cs typeface="Calibri"/>
              </a:rPr>
              <a:t>2</a:t>
            </a:r>
            <a:r>
              <a:rPr lang="en-US" sz="3200" i="0" baseline="30000" dirty="0">
                <a:solidFill>
                  <a:srgbClr val="000000"/>
                </a:solidFill>
                <a:effectLst/>
                <a:latin typeface="Calibri"/>
                <a:ea typeface="ＭＳ Ｐゴシック" pitchFamily="-84" charset="-128"/>
                <a:cs typeface="Calibri"/>
              </a:rPr>
              <a:t>nd</a:t>
            </a:r>
            <a:r>
              <a:rPr lang="en-US" sz="3200" i="0" dirty="0">
                <a:solidFill>
                  <a:srgbClr val="000000"/>
                </a:solidFill>
                <a:effectLst/>
                <a:latin typeface="Calibri"/>
                <a:ea typeface="ＭＳ Ｐゴシック" pitchFamily="-84" charset="-128"/>
                <a:cs typeface="Calibri"/>
              </a:rPr>
              <a:t> sale is most important. A 2x buyer is twice as likely to buy again as a 1x buyer.</a:t>
            </a:r>
          </a:p>
          <a:p>
            <a:pPr marL="457200" indent="-457200">
              <a:spcAft>
                <a:spcPts val="1200"/>
              </a:spcAft>
              <a:buFont typeface="Calibri" pitchFamily="34" charset="0"/>
              <a:buAutoNum type="arabicPeriod"/>
            </a:pPr>
            <a:r>
              <a:rPr lang="en-US" sz="3200" i="0" dirty="0">
                <a:solidFill>
                  <a:srgbClr val="000000"/>
                </a:solidFill>
                <a:effectLst/>
                <a:latin typeface="Calibri"/>
                <a:ea typeface="ＭＳ Ｐゴシック" pitchFamily="-84" charset="-128"/>
                <a:cs typeface="Calibri"/>
              </a:rPr>
              <a:t>Renting a List?</a:t>
            </a:r>
            <a:r>
              <a:rPr lang="en-US" altLang="ja-JP" sz="3200" i="0" dirty="0">
                <a:solidFill>
                  <a:srgbClr val="000000"/>
                </a:solidFill>
                <a:effectLst/>
                <a:latin typeface="Calibri"/>
                <a:ea typeface="ＭＳ Ｐゴシック" pitchFamily="-84" charset="-128"/>
                <a:cs typeface="Calibri"/>
              </a:rPr>
              <a:t>: If </a:t>
            </a:r>
            <a:r>
              <a:rPr lang="ja-JP" altLang="en-US" sz="3200" i="0" dirty="0">
                <a:solidFill>
                  <a:srgbClr val="000000"/>
                </a:solidFill>
                <a:effectLst/>
                <a:latin typeface="Calibri"/>
                <a:ea typeface="ＭＳ Ｐゴシック" pitchFamily="-84" charset="-128"/>
                <a:cs typeface="Calibri"/>
              </a:rPr>
              <a:t>“</a:t>
            </a:r>
            <a:r>
              <a:rPr lang="en-US" altLang="ja-JP" sz="3200" i="0" dirty="0">
                <a:solidFill>
                  <a:srgbClr val="000000"/>
                </a:solidFill>
                <a:effectLst/>
                <a:latin typeface="Calibri"/>
                <a:ea typeface="ＭＳ Ｐゴシック" pitchFamily="-84" charset="-128"/>
                <a:cs typeface="Calibri"/>
              </a:rPr>
              <a:t>Hotline</a:t>
            </a:r>
            <a:r>
              <a:rPr lang="ja-JP" altLang="en-US" sz="3200" i="0" dirty="0">
                <a:solidFill>
                  <a:srgbClr val="000000"/>
                </a:solidFill>
                <a:effectLst/>
                <a:latin typeface="Calibri"/>
                <a:ea typeface="ＭＳ Ｐゴシック" pitchFamily="-84" charset="-128"/>
                <a:cs typeface="Calibri"/>
              </a:rPr>
              <a:t>”</a:t>
            </a:r>
            <a:r>
              <a:rPr lang="en-US" altLang="ja-JP" sz="3200" i="0" dirty="0">
                <a:solidFill>
                  <a:srgbClr val="000000"/>
                </a:solidFill>
                <a:effectLst/>
                <a:latin typeface="Calibri"/>
                <a:ea typeface="ＭＳ Ｐゴシック" pitchFamily="-84" charset="-128"/>
                <a:cs typeface="Calibri"/>
              </a:rPr>
              <a:t> (3 </a:t>
            </a:r>
            <a:r>
              <a:rPr lang="en-US" altLang="ja-JP" sz="3200" i="0" dirty="0" err="1">
                <a:solidFill>
                  <a:srgbClr val="000000"/>
                </a:solidFill>
                <a:effectLst/>
                <a:latin typeface="Calibri"/>
                <a:ea typeface="ＭＳ Ｐゴシック" pitchFamily="-84" charset="-128"/>
                <a:cs typeface="Calibri"/>
              </a:rPr>
              <a:t>mo</a:t>
            </a:r>
            <a:r>
              <a:rPr lang="en-US" altLang="ja-JP" sz="3200" i="0" dirty="0">
                <a:solidFill>
                  <a:srgbClr val="000000"/>
                </a:solidFill>
                <a:effectLst/>
                <a:latin typeface="Calibri"/>
                <a:ea typeface="ＭＳ Ｐゴシック" pitchFamily="-84" charset="-128"/>
                <a:cs typeface="Calibri"/>
              </a:rPr>
              <a:t>) names don</a:t>
            </a:r>
            <a:r>
              <a:rPr lang="ja-JP" altLang="en-US" sz="3200" i="0" dirty="0">
                <a:solidFill>
                  <a:srgbClr val="000000"/>
                </a:solidFill>
                <a:effectLst/>
                <a:latin typeface="Calibri"/>
                <a:ea typeface="ＭＳ Ｐゴシック" pitchFamily="-84" charset="-128"/>
                <a:cs typeface="Calibri"/>
              </a:rPr>
              <a:t>’</a:t>
            </a:r>
            <a:r>
              <a:rPr lang="en-US" altLang="ja-JP" sz="3200" i="0" dirty="0">
                <a:solidFill>
                  <a:srgbClr val="000000"/>
                </a:solidFill>
                <a:effectLst/>
                <a:latin typeface="Calibri"/>
                <a:ea typeface="ＭＳ Ｐゴシック" pitchFamily="-84" charset="-128"/>
                <a:cs typeface="Calibri"/>
              </a:rPr>
              <a:t>t work, other list segments will offer little success.</a:t>
            </a:r>
          </a:p>
          <a:p>
            <a:pPr marL="457200" indent="-457200">
              <a:spcAft>
                <a:spcPts val="1200"/>
              </a:spcAft>
              <a:buFont typeface="Calibri" pitchFamily="34" charset="0"/>
              <a:buAutoNum type="arabicPeriod"/>
            </a:pPr>
            <a:r>
              <a:rPr lang="en-US" sz="3200" i="0" dirty="0">
                <a:solidFill>
                  <a:srgbClr val="000000"/>
                </a:solidFill>
                <a:effectLst/>
                <a:latin typeface="Calibri"/>
                <a:ea typeface="ＭＳ Ｐゴシック" pitchFamily="-84" charset="-128"/>
                <a:cs typeface="Calibri"/>
              </a:rPr>
              <a:t>A follow-up to same list within 30 days will pull 40%- 50% of first mailing.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 name="Content Placeholder 2"/>
          <p:cNvSpPr txBox="1">
            <a:spLocks/>
          </p:cNvSpPr>
          <p:nvPr/>
        </p:nvSpPr>
        <p:spPr bwMode="auto">
          <a:xfrm>
            <a:off x="508000" y="22161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457200" indent="-457200" defTabSz="1015980" fontAlgn="auto">
              <a:spcAft>
                <a:spcPts val="1200"/>
              </a:spcAft>
              <a:buFont typeface="+mj-lt"/>
              <a:buAutoNum type="arabicPeriod" startAt="4"/>
              <a:defRPr/>
            </a:pPr>
            <a:r>
              <a:rPr lang="en-US" sz="3200" i="0" dirty="0" smtClean="0">
                <a:solidFill>
                  <a:srgbClr val="000000"/>
                </a:solidFill>
                <a:effectLst/>
              </a:rPr>
              <a:t>Offers </a:t>
            </a:r>
            <a:r>
              <a:rPr lang="en-US" sz="3200" i="0" dirty="0">
                <a:solidFill>
                  <a:srgbClr val="000000"/>
                </a:solidFill>
                <a:effectLst/>
              </a:rPr>
              <a:t>with a </a:t>
            </a:r>
            <a:r>
              <a:rPr lang="en-US" sz="3200" i="0" u="sng" dirty="0">
                <a:solidFill>
                  <a:srgbClr val="000000"/>
                </a:solidFill>
                <a:effectLst/>
              </a:rPr>
              <a:t>specific deadline date</a:t>
            </a:r>
            <a:r>
              <a:rPr lang="en-US" sz="3200" i="0" dirty="0">
                <a:solidFill>
                  <a:srgbClr val="000000"/>
                </a:solidFill>
                <a:effectLst/>
              </a:rPr>
              <a:t> </a:t>
            </a:r>
            <a:r>
              <a:rPr lang="en-US" sz="3200" i="0" dirty="0" err="1">
                <a:solidFill>
                  <a:srgbClr val="000000"/>
                </a:solidFill>
                <a:effectLst/>
              </a:rPr>
              <a:t>outpull</a:t>
            </a:r>
            <a:r>
              <a:rPr lang="en-US" sz="3200" i="0" dirty="0">
                <a:solidFill>
                  <a:srgbClr val="000000"/>
                </a:solidFill>
                <a:effectLst/>
              </a:rPr>
              <a:t> offers with no time limit practically every time.</a:t>
            </a:r>
          </a:p>
          <a:p>
            <a:pPr marL="457200" indent="-457200" defTabSz="1015980" fontAlgn="auto">
              <a:spcAft>
                <a:spcPts val="1200"/>
              </a:spcAft>
              <a:buFont typeface="+mj-lt"/>
              <a:buAutoNum type="arabicPeriod" startAt="4"/>
              <a:defRPr/>
            </a:pPr>
            <a:r>
              <a:rPr lang="en-US" sz="3200" i="0" dirty="0">
                <a:solidFill>
                  <a:srgbClr val="000000"/>
                </a:solidFill>
                <a:effectLst/>
              </a:rPr>
              <a:t>Free gift offers, particularly when the gift appeals to self-interest, </a:t>
            </a:r>
            <a:r>
              <a:rPr lang="en-US" sz="3200" i="0" dirty="0" err="1">
                <a:solidFill>
                  <a:srgbClr val="000000"/>
                </a:solidFill>
                <a:effectLst/>
              </a:rPr>
              <a:t>outpull</a:t>
            </a:r>
            <a:r>
              <a:rPr lang="en-US" sz="3200" i="0" dirty="0">
                <a:solidFill>
                  <a:srgbClr val="000000"/>
                </a:solidFill>
                <a:effectLst/>
              </a:rPr>
              <a:t> discount offers consistently.</a:t>
            </a:r>
          </a:p>
          <a:p>
            <a:pPr marL="457200" indent="-457200" defTabSz="1015980" fontAlgn="auto">
              <a:spcAft>
                <a:spcPts val="1200"/>
              </a:spcAft>
              <a:buFont typeface="+mj-lt"/>
              <a:buAutoNum type="arabicPeriod" startAt="4"/>
              <a:defRPr/>
            </a:pPr>
            <a:r>
              <a:rPr lang="en-US" sz="3200" i="0" dirty="0">
                <a:solidFill>
                  <a:srgbClr val="000000"/>
                </a:solidFill>
                <a:effectLst/>
              </a:rPr>
              <a:t>The longer you can keep someone reading your copy, the better your chances of success.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8" name="Content Placeholder 3"/>
          <p:cNvSpPr txBox="1">
            <a:spLocks/>
          </p:cNvSpPr>
          <p:nvPr/>
        </p:nvSpPr>
        <p:spPr bwMode="auto">
          <a:xfrm>
            <a:off x="-203200" y="2032000"/>
            <a:ext cx="10160000" cy="51308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379413" indent="-379413" algn="l" defTabSz="10144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charset="0"/>
              </a:defRPr>
            </a:lvl1pPr>
            <a:lvl2pPr marL="823913" indent="-315913" algn="l" defTabSz="10144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1268413" indent="-252413" algn="l" defTabSz="1014413"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charset="0"/>
                <a:cs typeface="+mn-cs"/>
              </a:defRPr>
            </a:lvl3pPr>
            <a:lvl4pPr marL="1776413" indent="-252413" algn="l" defTabSz="1014413"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charset="0"/>
                <a:cs typeface="+mn-cs"/>
              </a:defRPr>
            </a:lvl4pPr>
            <a:lvl5pPr marL="2284413" indent="-252413" algn="l" defTabSz="1014413"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charset="0"/>
                <a:cs typeface="+mn-cs"/>
              </a:defRPr>
            </a:lvl5pPr>
            <a:lvl6pPr marL="2793944" indent="-253994" algn="l" defTabSz="101598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3301934" indent="-253994" algn="l" defTabSz="101598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809924" indent="-253994" algn="l" defTabSz="101598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4317913" indent="-253994" algn="l" defTabSz="101598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14400" lvl="1" indent="-457200" algn="ctr" defTabSz="1015980" fontAlgn="auto">
              <a:spcAft>
                <a:spcPts val="0"/>
              </a:spcAft>
              <a:buNone/>
              <a:defRPr/>
            </a:pPr>
            <a:r>
              <a:rPr lang="en-US" sz="3600" b="1" dirty="0">
                <a:effectLst/>
                <a:latin typeface="Calibri"/>
                <a:cs typeface="Calibri"/>
              </a:rPr>
              <a:t>Develop your own mailing and email lists. </a:t>
            </a:r>
            <a:r>
              <a:rPr lang="en-US" sz="3600" b="1" dirty="0" smtClean="0">
                <a:effectLst/>
                <a:latin typeface="Calibri"/>
                <a:cs typeface="Calibri"/>
              </a:rPr>
              <a:t/>
            </a:r>
            <a:br>
              <a:rPr lang="en-US" sz="3600" b="1" dirty="0" smtClean="0">
                <a:effectLst/>
                <a:latin typeface="Calibri"/>
                <a:cs typeface="Calibri"/>
              </a:rPr>
            </a:br>
            <a:r>
              <a:rPr lang="en-US" sz="3600" b="1" dirty="0" smtClean="0">
                <a:effectLst/>
                <a:latin typeface="Calibri"/>
                <a:cs typeface="Calibri"/>
              </a:rPr>
              <a:t>They </a:t>
            </a:r>
            <a:r>
              <a:rPr lang="en-US" sz="3600" b="1" dirty="0">
                <a:effectLst/>
                <a:latin typeface="Calibri"/>
                <a:cs typeface="Calibri"/>
              </a:rPr>
              <a:t>are the most valuable.</a:t>
            </a:r>
          </a:p>
          <a:p>
            <a:pPr marL="914400" lvl="1" indent="-457200" algn="ctr" defTabSz="1015980" fontAlgn="auto">
              <a:spcAft>
                <a:spcPts val="0"/>
              </a:spcAft>
              <a:buNone/>
              <a:defRPr/>
            </a:pPr>
            <a:endParaRPr lang="en-US" sz="3600" b="1" dirty="0">
              <a:effectLst/>
              <a:latin typeface="Calibri"/>
              <a:cs typeface="Calibri"/>
            </a:endParaRPr>
          </a:p>
          <a:p>
            <a:pPr marL="914400" lvl="1" indent="-457200" algn="ctr" defTabSz="1015980" fontAlgn="auto">
              <a:spcAft>
                <a:spcPts val="0"/>
              </a:spcAft>
              <a:buNone/>
              <a:defRPr/>
            </a:pPr>
            <a:r>
              <a:rPr lang="en-US" sz="3600" b="1" dirty="0">
                <a:effectLst/>
                <a:latin typeface="Calibri"/>
                <a:cs typeface="Calibri"/>
              </a:rPr>
              <a:t>Grow out-of-area leads by capturing </a:t>
            </a:r>
            <a:r>
              <a:rPr lang="en-US" sz="3600" b="1" dirty="0" smtClean="0">
                <a:effectLst/>
                <a:latin typeface="Calibri"/>
                <a:cs typeface="Calibri"/>
              </a:rPr>
              <a:t/>
            </a:r>
            <a:br>
              <a:rPr lang="en-US" sz="3600" b="1" dirty="0" smtClean="0">
                <a:effectLst/>
                <a:latin typeface="Calibri"/>
                <a:cs typeface="Calibri"/>
              </a:rPr>
            </a:br>
            <a:r>
              <a:rPr lang="en-US" sz="3600" b="1" dirty="0" smtClean="0">
                <a:effectLst/>
                <a:latin typeface="Calibri"/>
                <a:cs typeface="Calibri"/>
              </a:rPr>
              <a:t>and </a:t>
            </a:r>
            <a:r>
              <a:rPr lang="en-US" sz="3600" b="1" dirty="0">
                <a:effectLst/>
                <a:latin typeface="Calibri"/>
                <a:cs typeface="Calibri"/>
              </a:rPr>
              <a:t>adding them to your list</a:t>
            </a:r>
          </a:p>
          <a:p>
            <a:pPr marL="914400" lvl="1" indent="-457200" algn="ctr" defTabSz="1015980" fontAlgn="auto">
              <a:spcAft>
                <a:spcPts val="0"/>
              </a:spcAft>
              <a:buNone/>
              <a:defRPr/>
            </a:pPr>
            <a:r>
              <a:rPr lang="en-US" b="1" dirty="0">
                <a:effectLst/>
                <a:latin typeface="Calibri"/>
                <a:cs typeface="Calibri"/>
              </a:rPr>
              <a:t>Organize your list to better identify </a:t>
            </a:r>
            <a:r>
              <a:rPr lang="en-US" b="1" dirty="0" smtClean="0">
                <a:effectLst/>
                <a:latin typeface="Calibri"/>
                <a:cs typeface="Calibri"/>
              </a:rPr>
              <a:t>segments </a:t>
            </a:r>
            <a:r>
              <a:rPr lang="en-US" b="1" dirty="0">
                <a:effectLst/>
                <a:latin typeface="Calibri"/>
                <a:cs typeface="Calibri"/>
              </a:rPr>
              <a:t>within lt.</a:t>
            </a:r>
          </a:p>
          <a:p>
            <a:pPr marL="914400" lvl="1" indent="-457200" algn="ctr" defTabSz="1015980" fontAlgn="auto">
              <a:spcAft>
                <a:spcPts val="0"/>
              </a:spcAft>
              <a:buNone/>
              <a:defRPr/>
            </a:pPr>
            <a:r>
              <a:rPr lang="en-US" b="1" dirty="0">
                <a:effectLst/>
                <a:latin typeface="Calibri"/>
                <a:cs typeface="Calibri"/>
              </a:rPr>
              <a:t>Subscribers, single tickets buyers, donors, out-of-market visitors, etc. </a:t>
            </a:r>
          </a:p>
          <a:p>
            <a:pPr marL="914400" lvl="1" indent="-457200" algn="ctr" defTabSz="1015980" fontAlgn="auto">
              <a:spcAft>
                <a:spcPts val="0"/>
              </a:spcAft>
              <a:buNone/>
              <a:defRPr/>
            </a:pPr>
            <a:endParaRPr lang="en-US" sz="1600" b="1" dirty="0">
              <a:effectLst/>
              <a:latin typeface="Calibri"/>
              <a:cs typeface="Calibri"/>
            </a:endParaRPr>
          </a:p>
          <a:p>
            <a:pPr marL="457200" indent="-457200" defTabSz="1015980" fontAlgn="auto">
              <a:spcAft>
                <a:spcPts val="0"/>
              </a:spcAft>
              <a:buNone/>
              <a:defRPr/>
            </a:pPr>
            <a:endParaRPr lang="en-US" b="1" dirty="0">
              <a:effectLst/>
              <a:latin typeface="Calibri"/>
              <a:cs typeface="Calibri"/>
            </a:endParaRPr>
          </a:p>
          <a:p>
            <a:pPr marL="380992" indent="-380992" defTabSz="1015980" fontAlgn="auto">
              <a:spcAft>
                <a:spcPts val="0"/>
              </a:spcAft>
              <a:buNone/>
              <a:defRPr/>
            </a:pPr>
            <a:r>
              <a:rPr lang="en-US" dirty="0">
                <a:effectLst/>
                <a:latin typeface="Calibri"/>
                <a:cs typeface="Calibri"/>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 name="Content Placeholder 3"/>
          <p:cNvSpPr txBox="1">
            <a:spLocks/>
          </p:cNvSpPr>
          <p:nvPr/>
        </p:nvSpPr>
        <p:spPr bwMode="auto">
          <a:xfrm>
            <a:off x="-203200" y="2641600"/>
            <a:ext cx="10160000" cy="51308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379413" indent="-379413" algn="l" defTabSz="10144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charset="0"/>
              </a:defRPr>
            </a:lvl1pPr>
            <a:lvl2pPr marL="823913" indent="-315913" algn="l" defTabSz="10144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1268413" indent="-252413" algn="l" defTabSz="1014413"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charset="0"/>
                <a:cs typeface="+mn-cs"/>
              </a:defRPr>
            </a:lvl3pPr>
            <a:lvl4pPr marL="1776413" indent="-252413" algn="l" defTabSz="1014413"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charset="0"/>
                <a:cs typeface="+mn-cs"/>
              </a:defRPr>
            </a:lvl4pPr>
            <a:lvl5pPr marL="2284413" indent="-252413" algn="l" defTabSz="1014413"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charset="0"/>
                <a:cs typeface="+mn-cs"/>
              </a:defRPr>
            </a:lvl5pPr>
            <a:lvl6pPr marL="2793944" indent="-253994" algn="l" defTabSz="101598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3301934" indent="-253994" algn="l" defTabSz="101598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809924" indent="-253994" algn="l" defTabSz="101598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4317913" indent="-253994" algn="l" defTabSz="101598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14400" lvl="1" indent="-457200" algn="ctr" defTabSz="1015980" fontAlgn="auto">
              <a:spcAft>
                <a:spcPts val="0"/>
              </a:spcAft>
              <a:buNone/>
              <a:defRPr/>
            </a:pPr>
            <a:r>
              <a:rPr lang="en-US" sz="3600" b="1" dirty="0">
                <a:solidFill>
                  <a:srgbClr val="000000"/>
                </a:solidFill>
                <a:effectLst/>
                <a:latin typeface="Calibri"/>
                <a:cs typeface="Calibri"/>
              </a:rPr>
              <a:t>Sort your mailing list by segments </a:t>
            </a:r>
            <a:r>
              <a:rPr lang="en-US" sz="3600" b="1" dirty="0" smtClean="0">
                <a:solidFill>
                  <a:srgbClr val="000000"/>
                </a:solidFill>
                <a:effectLst/>
                <a:latin typeface="Calibri"/>
                <a:cs typeface="Calibri"/>
              </a:rPr>
              <a:t/>
            </a:r>
            <a:br>
              <a:rPr lang="en-US" sz="3600" b="1" dirty="0" smtClean="0">
                <a:solidFill>
                  <a:srgbClr val="000000"/>
                </a:solidFill>
                <a:effectLst/>
                <a:latin typeface="Calibri"/>
                <a:cs typeface="Calibri"/>
              </a:rPr>
            </a:br>
            <a:r>
              <a:rPr lang="en-US" sz="3600" b="1" dirty="0" smtClean="0">
                <a:solidFill>
                  <a:srgbClr val="000000"/>
                </a:solidFill>
                <a:effectLst/>
                <a:latin typeface="Calibri"/>
                <a:cs typeface="Calibri"/>
              </a:rPr>
              <a:t>to </a:t>
            </a:r>
            <a:r>
              <a:rPr lang="en-US" sz="3600" b="1" dirty="0">
                <a:solidFill>
                  <a:srgbClr val="000000"/>
                </a:solidFill>
                <a:effectLst/>
                <a:latin typeface="Calibri"/>
                <a:cs typeface="Calibri"/>
              </a:rPr>
              <a:t>better market to them.</a:t>
            </a:r>
          </a:p>
          <a:p>
            <a:pPr marL="914400" lvl="1" indent="-457200" algn="ctr" defTabSz="1015980" fontAlgn="auto">
              <a:spcAft>
                <a:spcPts val="0"/>
              </a:spcAft>
              <a:buNone/>
              <a:defRPr/>
            </a:pPr>
            <a:endParaRPr lang="en-US" b="1" dirty="0" smtClean="0">
              <a:solidFill>
                <a:srgbClr val="000000"/>
              </a:solidFill>
              <a:effectLst/>
              <a:latin typeface="Calibri"/>
              <a:cs typeface="Calibri"/>
            </a:endParaRPr>
          </a:p>
          <a:p>
            <a:pPr marL="914400" lvl="1" indent="-457200" algn="ctr" defTabSz="1015980" fontAlgn="auto">
              <a:spcAft>
                <a:spcPts val="0"/>
              </a:spcAft>
              <a:buNone/>
              <a:defRPr/>
            </a:pPr>
            <a:r>
              <a:rPr lang="en-US" b="1" dirty="0" smtClean="0">
                <a:solidFill>
                  <a:srgbClr val="000000"/>
                </a:solidFill>
                <a:effectLst/>
                <a:latin typeface="Calibri"/>
                <a:cs typeface="Calibri"/>
              </a:rPr>
              <a:t>Tailor </a:t>
            </a:r>
            <a:r>
              <a:rPr lang="en-US" b="1" dirty="0">
                <a:solidFill>
                  <a:srgbClr val="000000"/>
                </a:solidFill>
                <a:effectLst/>
                <a:latin typeface="Calibri"/>
                <a:cs typeface="Calibri"/>
              </a:rPr>
              <a:t>communications by audience. </a:t>
            </a:r>
          </a:p>
          <a:p>
            <a:pPr marL="914400" lvl="1" indent="-457200" algn="ctr" defTabSz="1015980" fontAlgn="auto">
              <a:spcAft>
                <a:spcPts val="0"/>
              </a:spcAft>
              <a:buNone/>
              <a:defRPr/>
            </a:pPr>
            <a:r>
              <a:rPr lang="en-US" b="1" dirty="0">
                <a:solidFill>
                  <a:srgbClr val="000000"/>
                </a:solidFill>
                <a:effectLst/>
                <a:latin typeface="Calibri"/>
                <a:cs typeface="Calibri"/>
              </a:rPr>
              <a:t>Sort by zip codes to identify out of market patrons. </a:t>
            </a:r>
          </a:p>
          <a:p>
            <a:pPr marL="914400" lvl="1" indent="-457200" algn="ctr" defTabSz="1015980" fontAlgn="auto">
              <a:spcAft>
                <a:spcPts val="0"/>
              </a:spcAft>
              <a:buNone/>
              <a:defRPr/>
            </a:pPr>
            <a:r>
              <a:rPr lang="en-US" b="1" dirty="0">
                <a:solidFill>
                  <a:srgbClr val="000000"/>
                </a:solidFill>
                <a:effectLst/>
                <a:latin typeface="Calibri"/>
                <a:cs typeface="Calibri"/>
              </a:rPr>
              <a:t>Track response rates </a:t>
            </a:r>
            <a:r>
              <a:rPr lang="en-US" b="1" dirty="0" smtClean="0">
                <a:solidFill>
                  <a:srgbClr val="000000"/>
                </a:solidFill>
                <a:effectLst/>
                <a:latin typeface="Calibri"/>
                <a:cs typeface="Calibri"/>
              </a:rPr>
              <a:t>for </a:t>
            </a:r>
            <a:r>
              <a:rPr lang="en-US" b="1" dirty="0">
                <a:solidFill>
                  <a:srgbClr val="000000"/>
                </a:solidFill>
                <a:effectLst/>
                <a:latin typeface="Calibri"/>
                <a:cs typeface="Calibri"/>
              </a:rPr>
              <a:t>each segment by offer.</a:t>
            </a:r>
          </a:p>
          <a:p>
            <a:pPr marL="914400" lvl="1" indent="-457200" algn="ctr" defTabSz="1015980" fontAlgn="auto">
              <a:spcAft>
                <a:spcPts val="0"/>
              </a:spcAft>
              <a:buNone/>
              <a:defRPr/>
            </a:pPr>
            <a:r>
              <a:rPr lang="en-US" b="1" dirty="0">
                <a:solidFill>
                  <a:srgbClr val="000000"/>
                </a:solidFill>
                <a:effectLst/>
                <a:latin typeface="Calibri"/>
                <a:cs typeface="Calibri"/>
              </a:rPr>
              <a:t> </a:t>
            </a:r>
            <a:endParaRPr lang="en-US" dirty="0">
              <a:solidFill>
                <a:srgbClr val="000000"/>
              </a:solidFill>
              <a:effectLst/>
              <a:latin typeface="Calibri"/>
              <a:cs typeface="Calibri"/>
            </a:endParaRPr>
          </a:p>
          <a:p>
            <a:pPr marL="457200" indent="-457200" defTabSz="1015980" fontAlgn="auto">
              <a:spcAft>
                <a:spcPts val="0"/>
              </a:spcAft>
              <a:buNone/>
              <a:defRPr/>
            </a:pPr>
            <a:endParaRPr lang="en-US" b="1" dirty="0">
              <a:solidFill>
                <a:srgbClr val="000000"/>
              </a:solidFill>
              <a:effectLst/>
              <a:latin typeface="Calibri"/>
              <a:cs typeface="Calibri"/>
            </a:endParaRPr>
          </a:p>
          <a:p>
            <a:pPr marL="380992" indent="-380992" defTabSz="1015980" fontAlgn="auto">
              <a:spcAft>
                <a:spcPts val="0"/>
              </a:spcAft>
              <a:buNone/>
              <a:defRPr/>
            </a:pPr>
            <a:r>
              <a:rPr lang="en-US" dirty="0">
                <a:solidFill>
                  <a:srgbClr val="000000"/>
                </a:solidFill>
                <a:effectLst/>
                <a:latin typeface="Calibri"/>
                <a:cs typeface="Calibri"/>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 name="Content Placeholder 3"/>
          <p:cNvSpPr txBox="1">
            <a:spLocks/>
          </p:cNvSpPr>
          <p:nvPr/>
        </p:nvSpPr>
        <p:spPr bwMode="auto">
          <a:xfrm>
            <a:off x="-203200" y="2590800"/>
            <a:ext cx="10160000" cy="51308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379413" indent="-379413" algn="l" defTabSz="10144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charset="0"/>
              </a:defRPr>
            </a:lvl1pPr>
            <a:lvl2pPr marL="823913" indent="-315913" algn="l" defTabSz="10144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1268413" indent="-252413" algn="l" defTabSz="1014413"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charset="0"/>
                <a:cs typeface="+mn-cs"/>
              </a:defRPr>
            </a:lvl3pPr>
            <a:lvl4pPr marL="1776413" indent="-252413" algn="l" defTabSz="1014413"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charset="0"/>
                <a:cs typeface="+mn-cs"/>
              </a:defRPr>
            </a:lvl4pPr>
            <a:lvl5pPr marL="2284413" indent="-252413" algn="l" defTabSz="1014413"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charset="0"/>
                <a:cs typeface="+mn-cs"/>
              </a:defRPr>
            </a:lvl5pPr>
            <a:lvl6pPr marL="2793944" indent="-253994" algn="l" defTabSz="101598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3301934" indent="-253994" algn="l" defTabSz="101598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809924" indent="-253994" algn="l" defTabSz="101598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4317913" indent="-253994" algn="l" defTabSz="101598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914400" lvl="1" indent="-457200" algn="ctr" defTabSz="1015980" fontAlgn="auto">
              <a:spcAft>
                <a:spcPts val="0"/>
              </a:spcAft>
              <a:buNone/>
              <a:defRPr/>
            </a:pPr>
            <a:r>
              <a:rPr lang="en-US" sz="3600" b="1" dirty="0">
                <a:solidFill>
                  <a:srgbClr val="000000"/>
                </a:solidFill>
                <a:effectLst/>
                <a:latin typeface="Calibri"/>
                <a:cs typeface="Calibri"/>
              </a:rPr>
              <a:t>Create a direct response history </a:t>
            </a:r>
          </a:p>
          <a:p>
            <a:pPr marL="914400" lvl="1" indent="-457200" algn="ctr" defTabSz="1015980" fontAlgn="auto">
              <a:spcAft>
                <a:spcPts val="0"/>
              </a:spcAft>
              <a:buNone/>
              <a:defRPr/>
            </a:pPr>
            <a:r>
              <a:rPr lang="en-US" sz="3600" b="1" dirty="0">
                <a:solidFill>
                  <a:srgbClr val="000000"/>
                </a:solidFill>
                <a:effectLst/>
                <a:latin typeface="Calibri"/>
                <a:cs typeface="Calibri"/>
              </a:rPr>
              <a:t>to predict/project the future</a:t>
            </a:r>
            <a:r>
              <a:rPr lang="en-US" sz="3600" b="1" dirty="0" smtClean="0">
                <a:solidFill>
                  <a:srgbClr val="000000"/>
                </a:solidFill>
                <a:effectLst/>
                <a:latin typeface="Calibri"/>
                <a:cs typeface="Calibri"/>
              </a:rPr>
              <a:t>.</a:t>
            </a:r>
          </a:p>
          <a:p>
            <a:pPr marL="914400" lvl="1" indent="-457200" algn="ctr" defTabSz="1015980" fontAlgn="auto">
              <a:spcAft>
                <a:spcPts val="0"/>
              </a:spcAft>
              <a:buNone/>
              <a:defRPr/>
            </a:pPr>
            <a:endParaRPr lang="en-US" sz="3600" b="1" dirty="0">
              <a:solidFill>
                <a:srgbClr val="000000"/>
              </a:solidFill>
              <a:effectLst/>
              <a:latin typeface="Calibri"/>
              <a:cs typeface="Calibri"/>
            </a:endParaRPr>
          </a:p>
          <a:p>
            <a:pPr marL="914400" lvl="1" indent="-457200" algn="ctr" defTabSz="1015980" fontAlgn="auto">
              <a:spcAft>
                <a:spcPts val="0"/>
              </a:spcAft>
              <a:buNone/>
              <a:defRPr/>
            </a:pPr>
            <a:r>
              <a:rPr lang="en-US" b="1" dirty="0">
                <a:solidFill>
                  <a:srgbClr val="000000"/>
                </a:solidFill>
                <a:effectLst/>
                <a:latin typeface="Calibri"/>
                <a:cs typeface="Calibri"/>
              </a:rPr>
              <a:t>Establish response rate for each segment.</a:t>
            </a:r>
          </a:p>
          <a:p>
            <a:pPr marL="914400" lvl="1" indent="-457200" algn="ctr" defTabSz="1015980" fontAlgn="auto">
              <a:spcAft>
                <a:spcPts val="0"/>
              </a:spcAft>
              <a:buNone/>
              <a:defRPr/>
            </a:pPr>
            <a:r>
              <a:rPr lang="en-US" b="1" dirty="0">
                <a:solidFill>
                  <a:srgbClr val="000000"/>
                </a:solidFill>
                <a:effectLst/>
                <a:latin typeface="Calibri"/>
                <a:cs typeface="Calibri"/>
              </a:rPr>
              <a:t>Establish response rate relationships between segments.</a:t>
            </a:r>
            <a:endParaRPr lang="en-US" dirty="0">
              <a:solidFill>
                <a:srgbClr val="000000"/>
              </a:solidFill>
              <a:effectLst/>
              <a:latin typeface="Calibri"/>
              <a:cs typeface="Calibri"/>
            </a:endParaRPr>
          </a:p>
          <a:p>
            <a:pPr marL="457200" indent="-457200" defTabSz="1015980" fontAlgn="auto">
              <a:spcAft>
                <a:spcPts val="0"/>
              </a:spcAft>
              <a:buNone/>
              <a:defRPr/>
            </a:pPr>
            <a:endParaRPr lang="en-US" dirty="0">
              <a:solidFill>
                <a:srgbClr val="000000"/>
              </a:solidFill>
              <a:effectLst/>
              <a:latin typeface="Calibri"/>
              <a:cs typeface="Calibri"/>
            </a:endParaRPr>
          </a:p>
          <a:p>
            <a:pPr marL="380992" indent="-380992" defTabSz="1015980" fontAlgn="auto">
              <a:spcAft>
                <a:spcPts val="0"/>
              </a:spcAft>
              <a:buNone/>
              <a:defRPr/>
            </a:pPr>
            <a:r>
              <a:rPr lang="en-US" dirty="0">
                <a:solidFill>
                  <a:srgbClr val="000000"/>
                </a:solidFill>
                <a:effectLst/>
                <a:latin typeface="Calibri"/>
                <a:cs typeface="Calibri"/>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148" name="Content Placeholder 3"/>
          <p:cNvSpPr>
            <a:spLocks noGrp="1"/>
          </p:cNvSpPr>
          <p:nvPr>
            <p:ph sz="half" idx="2"/>
          </p:nvPr>
        </p:nvSpPr>
        <p:spPr>
          <a:xfrm>
            <a:off x="1422400" y="1676400"/>
            <a:ext cx="8229600" cy="5130800"/>
          </a:xfrm>
        </p:spPr>
        <p:txBody>
          <a:bodyPr rtlCol="0">
            <a:normAutofit/>
          </a:bodyPr>
          <a:lstStyle/>
          <a:p>
            <a:pPr marL="457200" indent="-457200" defTabSz="1015980" fontAlgn="auto">
              <a:spcAft>
                <a:spcPts val="0"/>
              </a:spcAft>
              <a:buFont typeface="Arial" pitchFamily="34" charset="0"/>
              <a:buNone/>
              <a:defRPr/>
            </a:pPr>
            <a:endParaRPr lang="en-US" dirty="0" smtClean="0">
              <a:ea typeface="+mn-ea"/>
              <a:cs typeface="+mn-cs"/>
            </a:endParaRPr>
          </a:p>
          <a:p>
            <a:pPr marL="380992" indent="-380992" defTabSz="1015980" fontAlgn="auto">
              <a:spcAft>
                <a:spcPts val="0"/>
              </a:spcAft>
              <a:buFont typeface="Arial" pitchFamily="34" charset="0"/>
              <a:buNone/>
              <a:defRPr/>
            </a:pPr>
            <a:r>
              <a:rPr lang="en-US" dirty="0" smtClean="0">
                <a:ea typeface="+mn-ea"/>
                <a:cs typeface="+mn-cs"/>
              </a:rPr>
              <a:t>	</a:t>
            </a:r>
            <a:endParaRPr lang="en-US" dirty="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244817402"/>
              </p:ext>
            </p:extLst>
          </p:nvPr>
        </p:nvGraphicFramePr>
        <p:xfrm>
          <a:off x="355600" y="2591796"/>
          <a:ext cx="9448800" cy="4418604"/>
        </p:xfrm>
        <a:graphic>
          <a:graphicData uri="http://schemas.openxmlformats.org/drawingml/2006/table">
            <a:tbl>
              <a:tblPr firstRow="1" bandRow="1">
                <a:tableStyleId>{5202B0CA-FC54-4496-8BCA-5EF66A818D29}</a:tableStyleId>
              </a:tblPr>
              <a:tblGrid>
                <a:gridCol w="990600"/>
                <a:gridCol w="381000"/>
                <a:gridCol w="835126"/>
                <a:gridCol w="307874"/>
                <a:gridCol w="614939"/>
                <a:gridCol w="528061"/>
                <a:gridCol w="434875"/>
                <a:gridCol w="784325"/>
                <a:gridCol w="138488"/>
                <a:gridCol w="471112"/>
                <a:gridCol w="762000"/>
                <a:gridCol w="1371600"/>
                <a:gridCol w="765559"/>
                <a:gridCol w="1063241"/>
              </a:tblGrid>
              <a:tr h="326693">
                <a:tc>
                  <a:txBody>
                    <a:bodyPr/>
                    <a:lstStyle/>
                    <a:p>
                      <a:pPr algn="l" fontAlgn="b"/>
                      <a:r>
                        <a:rPr lang="en-US" sz="2000" u="none" strike="noStrike" dirty="0" smtClean="0"/>
                        <a:t>Mailing</a:t>
                      </a:r>
                      <a:endParaRPr lang="en-US" sz="2000" b="1" i="0" u="none" strike="noStrike" dirty="0">
                        <a:solidFill>
                          <a:srgbClr val="000000"/>
                        </a:solidFill>
                        <a:latin typeface="Calibri"/>
                      </a:endParaRPr>
                    </a:p>
                  </a:txBody>
                  <a:tcPr marL="9525" marR="9525" marT="9525" marB="0" anchor="b"/>
                </a:tc>
                <a:tc gridSpan="2">
                  <a:txBody>
                    <a:bodyPr/>
                    <a:lstStyle/>
                    <a:p>
                      <a:endParaRPr lang="en-US" sz="2000" dirty="0"/>
                    </a:p>
                  </a:txBody>
                  <a:tcPr marL="9525" marR="9525" marT="9525" marB="0" anchor="b"/>
                </a:tc>
                <a:tc hMerge="1">
                  <a:txBody>
                    <a:bodyPr/>
                    <a:lstStyle/>
                    <a:p>
                      <a:pPr algn="ctr" fontAlgn="b"/>
                      <a:endParaRPr lang="en-US" sz="1800" b="0" i="0" u="none" strike="noStrike" dirty="0">
                        <a:solidFill>
                          <a:srgbClr val="000000"/>
                        </a:solidFill>
                        <a:latin typeface="Calibri"/>
                      </a:endParaRPr>
                    </a:p>
                  </a:txBody>
                  <a:tcPr marL="9525" marR="9525" marT="9525" marB="0" anchor="b">
                    <a:lnL>
                      <a:noFill/>
                    </a:lnL>
                    <a:lnR>
                      <a:noFill/>
                    </a:lnR>
                    <a:lnT>
                      <a:noFill/>
                    </a:lnT>
                    <a:lnB>
                      <a:noFill/>
                    </a:lnB>
                  </a:tcPr>
                </a:tc>
                <a:tc gridSpan="2">
                  <a:txBody>
                    <a:bodyPr/>
                    <a:lstStyle/>
                    <a:p>
                      <a:pPr algn="ctr" fontAlgn="b"/>
                      <a:endParaRPr lang="en-US" sz="1800" b="0" i="0" u="none" strike="noStrike" dirty="0">
                        <a:solidFill>
                          <a:srgbClr val="000000"/>
                        </a:solidFill>
                        <a:latin typeface="Calibri"/>
                      </a:endParaRPr>
                    </a:p>
                  </a:txBody>
                  <a:tcPr marL="9525" marR="9525" marT="9525" marB="0" anchor="b"/>
                </a:tc>
                <a:tc hMerge="1">
                  <a:txBody>
                    <a:bodyPr/>
                    <a:lstStyle/>
                    <a:p>
                      <a:endParaRPr lang="en-US"/>
                    </a:p>
                  </a:txBody>
                  <a:tcPr/>
                </a:tc>
                <a:tc gridSpan="2">
                  <a:txBody>
                    <a:bodyPr/>
                    <a:lstStyle/>
                    <a:p>
                      <a:pPr algn="ctr" fontAlgn="b"/>
                      <a:endParaRPr lang="en-US" sz="1800" b="0" i="0" u="none" strike="noStrike" dirty="0">
                        <a:solidFill>
                          <a:srgbClr val="000000"/>
                        </a:solidFill>
                        <a:latin typeface="Calibri"/>
                      </a:endParaRPr>
                    </a:p>
                  </a:txBody>
                  <a:tcPr marL="9525" marR="9525" marT="9525" marB="0" anchor="b"/>
                </a:tc>
                <a:tc hMerge="1">
                  <a:txBody>
                    <a:bodyPr/>
                    <a:lstStyle/>
                    <a:p>
                      <a:endParaRPr lang="en-US"/>
                    </a:p>
                  </a:txBody>
                  <a:tcPr/>
                </a:tc>
                <a:tc gridSpan="2">
                  <a:txBody>
                    <a:bodyPr/>
                    <a:lstStyle/>
                    <a:p>
                      <a:pPr algn="ctr" fontAlgn="b"/>
                      <a:endParaRPr lang="en-US" sz="1800" b="0" i="0" u="none" strike="noStrike" dirty="0">
                        <a:solidFill>
                          <a:srgbClr val="000000"/>
                        </a:solidFill>
                        <a:latin typeface="Calibri"/>
                      </a:endParaRPr>
                    </a:p>
                  </a:txBody>
                  <a:tcPr marL="9525" marR="9525" marT="9525" marB="0" anchor="b"/>
                </a:tc>
                <a:tc hMerge="1">
                  <a:txBody>
                    <a:bodyPr/>
                    <a:lstStyle/>
                    <a:p>
                      <a:endParaRPr lang="en-US"/>
                    </a:p>
                  </a:txBody>
                  <a:tcPr/>
                </a:tc>
                <a:tc gridSpan="2">
                  <a:txBody>
                    <a:bodyPr/>
                    <a:lstStyle/>
                    <a:p>
                      <a:pPr algn="ctr" fontAlgn="b"/>
                      <a:endParaRPr lang="en-US" sz="1800" b="0" i="0" u="none" strike="noStrike" dirty="0">
                        <a:solidFill>
                          <a:srgbClr val="000000"/>
                        </a:solidFill>
                        <a:latin typeface="Calibri"/>
                      </a:endParaRPr>
                    </a:p>
                  </a:txBody>
                  <a:tcPr marL="9525" marR="9525" marT="9525" marB="0" anchor="b"/>
                </a:tc>
                <a:tc hMerge="1">
                  <a:txBody>
                    <a:bodyPr/>
                    <a:lstStyle/>
                    <a:p>
                      <a:endParaRPr lang="en-US"/>
                    </a:p>
                  </a:txBody>
                  <a:tcPr/>
                </a:tc>
                <a:tc>
                  <a:txBody>
                    <a:bodyPr/>
                    <a:lstStyle/>
                    <a:p>
                      <a:pPr algn="ctr" fontAlgn="b"/>
                      <a:endParaRPr lang="en-US" sz="1800" b="0" i="0" u="none" strike="noStrike" dirty="0">
                        <a:solidFill>
                          <a:srgbClr val="000000"/>
                        </a:solidFill>
                        <a:latin typeface="Calibri"/>
                      </a:endParaRPr>
                    </a:p>
                  </a:txBody>
                  <a:tcPr marL="9525" marR="9525" marT="9525" marB="0" anchor="b"/>
                </a:tc>
                <a:tc>
                  <a:txBody>
                    <a:bodyPr/>
                    <a:lstStyle/>
                    <a:p>
                      <a:pPr algn="ctr" fontAlgn="b"/>
                      <a:endParaRPr lang="en-US" sz="1800" b="0" i="0" u="none" strike="noStrike" dirty="0">
                        <a:solidFill>
                          <a:srgbClr val="000000"/>
                        </a:solidFill>
                        <a:latin typeface="Calibri"/>
                      </a:endParaRPr>
                    </a:p>
                  </a:txBody>
                  <a:tcPr marL="9525" marR="9525" marT="9525" marB="0" anchor="b"/>
                </a:tc>
                <a:tc>
                  <a:txBody>
                    <a:bodyPr/>
                    <a:lstStyle/>
                    <a:p>
                      <a:pPr algn="ctr" fontAlgn="b"/>
                      <a:endParaRPr lang="en-US" sz="1800" b="0" i="0" u="none" strike="noStrike" dirty="0">
                        <a:solidFill>
                          <a:srgbClr val="000000"/>
                        </a:solidFill>
                        <a:latin typeface="Calibri"/>
                      </a:endParaRPr>
                    </a:p>
                  </a:txBody>
                  <a:tcPr marL="9525" marR="9525" marT="9525" marB="0" anchor="b"/>
                </a:tc>
              </a:tr>
              <a:tr h="326693">
                <a:tc gridSpan="11">
                  <a:txBody>
                    <a:bodyPr/>
                    <a:lstStyle/>
                    <a:p>
                      <a:pPr algn="l" fontAlgn="b"/>
                      <a:endParaRPr lang="en-US" sz="1800" b="1" i="0" u="none" strike="noStrike" dirty="0">
                        <a:solidFill>
                          <a:srgbClr val="000000"/>
                        </a:solidFill>
                        <a:latin typeface="Calibri"/>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800" b="0" i="0" u="none" strike="noStrike" dirty="0">
                        <a:solidFill>
                          <a:srgbClr val="000000"/>
                        </a:solidFill>
                        <a:latin typeface="Calibri"/>
                      </a:endParaRPr>
                    </a:p>
                  </a:txBody>
                  <a:tcPr marL="9525" marR="9525" marT="9525" marB="0" anchor="b"/>
                </a:tc>
                <a:tc>
                  <a:txBody>
                    <a:bodyPr/>
                    <a:lstStyle/>
                    <a:p>
                      <a:pPr algn="ctr" fontAlgn="b"/>
                      <a:endParaRPr lang="en-US" sz="1800" b="0" i="0" u="none" strike="noStrike" dirty="0">
                        <a:solidFill>
                          <a:srgbClr val="000000"/>
                        </a:solidFill>
                        <a:latin typeface="Calibri"/>
                      </a:endParaRPr>
                    </a:p>
                  </a:txBody>
                  <a:tcPr marL="9525" marR="9525" marT="9525" marB="0" anchor="b"/>
                </a:tc>
                <a:tc>
                  <a:txBody>
                    <a:bodyPr/>
                    <a:lstStyle/>
                    <a:p>
                      <a:pPr algn="ctr" fontAlgn="b"/>
                      <a:endParaRPr lang="en-US" sz="1800" b="0" i="0" u="none" strike="noStrike" dirty="0">
                        <a:solidFill>
                          <a:srgbClr val="000000"/>
                        </a:solidFill>
                        <a:latin typeface="Calibri"/>
                      </a:endParaRPr>
                    </a:p>
                  </a:txBody>
                  <a:tcPr marL="9525" marR="9525" marT="9525" marB="0" anchor="b"/>
                </a:tc>
              </a:tr>
              <a:tr h="413414">
                <a:tc gridSpan="10">
                  <a:txBody>
                    <a:bodyPr/>
                    <a:lstStyle/>
                    <a:p>
                      <a:pPr algn="l" fontAlgn="b"/>
                      <a:r>
                        <a:rPr lang="fr-FR" sz="2000" u="none" strike="noStrike" dirty="0" smtClean="0"/>
                        <a:t>Event: </a:t>
                      </a:r>
                      <a:r>
                        <a:rPr lang="fr-FR" sz="2000" u="none" strike="noStrike" baseline="0" dirty="0" smtClean="0"/>
                        <a:t> Limelight Theatre Event</a:t>
                      </a:r>
                      <a:endParaRPr lang="fr-FR" sz="2000" b="1" i="0" u="none" strike="noStrike" dirty="0">
                        <a:solidFill>
                          <a:srgbClr val="000000"/>
                        </a:solidFill>
                        <a:latin typeface="Calibri"/>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endParaRPr lang="en-US" dirty="0"/>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r>
              <a:tr h="1077321">
                <a:tc gridSpan="2">
                  <a:txBody>
                    <a:bodyPr/>
                    <a:lstStyle/>
                    <a:p>
                      <a:pPr algn="l" fontAlgn="b"/>
                      <a:endParaRPr lang="en-US" sz="2000" b="1" i="0" u="none" strike="noStrike" dirty="0">
                        <a:solidFill>
                          <a:srgbClr val="000000"/>
                        </a:solidFill>
                        <a:latin typeface="Calibri"/>
                      </a:endParaRPr>
                    </a:p>
                  </a:txBody>
                  <a:tcPr marL="9525" marR="9525" marT="9525" marB="0" anchor="b"/>
                </a:tc>
                <a:tc hMerge="1">
                  <a:txBody>
                    <a:bodyPr/>
                    <a:lstStyle/>
                    <a:p>
                      <a:endParaRPr lang="en-US"/>
                    </a:p>
                  </a:txBody>
                  <a:tcPr/>
                </a:tc>
                <a:tc gridSpan="2">
                  <a:txBody>
                    <a:bodyPr/>
                    <a:lstStyle/>
                    <a:p>
                      <a:pPr algn="ctr" fontAlgn="b"/>
                      <a:r>
                        <a:rPr lang="en-US" sz="2000" u="none" strike="noStrike" dirty="0" smtClean="0"/>
                        <a:t>Quantity Mailed/ emailed</a:t>
                      </a:r>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pPr algn="ctr" fontAlgn="b"/>
                      <a:r>
                        <a:rPr lang="en-US" sz="2000" u="none" strike="noStrike" dirty="0" smtClean="0"/>
                        <a:t>Inquiries %</a:t>
                      </a:r>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pPr algn="ctr" fontAlgn="b"/>
                      <a:r>
                        <a:rPr lang="en-US" sz="2000" u="none" strike="noStrike" dirty="0" smtClean="0"/>
                        <a:t>Inquiries No.</a:t>
                      </a:r>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1" i="0" u="none" strike="noStrike" dirty="0">
                        <a:solidFill>
                          <a:srgbClr val="000000"/>
                        </a:solidFill>
                        <a:latin typeface="Calibri"/>
                      </a:endParaRPr>
                    </a:p>
                  </a:txBody>
                  <a:tcPr marL="9525" marR="9525" marT="9525" marB="0" anchor="b"/>
                </a:tc>
                <a:tc gridSpan="2">
                  <a:txBody>
                    <a:bodyPr/>
                    <a:lstStyle/>
                    <a:p>
                      <a:pPr algn="ctr" fontAlgn="b"/>
                      <a:r>
                        <a:rPr lang="en-US" sz="2000" u="none" strike="noStrike" dirty="0" smtClean="0"/>
                        <a:t>Sales %</a:t>
                      </a:r>
                      <a:endParaRPr lang="en-US" sz="2000" b="1"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r>
                        <a:rPr lang="en-US" sz="2000" u="none" strike="noStrike" dirty="0" smtClean="0"/>
                        <a:t>Sales No.</a:t>
                      </a:r>
                      <a:endParaRPr lang="en-US" sz="2000" b="0" i="0" u="none" strike="noStrike" dirty="0">
                        <a:solidFill>
                          <a:srgbClr val="000000"/>
                        </a:solidFill>
                        <a:latin typeface="Calibri"/>
                      </a:endParaRPr>
                    </a:p>
                  </a:txBody>
                  <a:tcPr marL="9525" marR="9525" marT="9525" marB="0" anchor="b"/>
                </a:tc>
                <a:tc>
                  <a:txBody>
                    <a:bodyPr/>
                    <a:lstStyle/>
                    <a:p>
                      <a:pPr algn="ctr" fontAlgn="b"/>
                      <a:r>
                        <a:rPr lang="en-US" sz="2000" u="none" strike="noStrike" dirty="0" smtClean="0"/>
                        <a:t>Average Transaction </a:t>
                      </a:r>
                      <a:endParaRPr lang="en-US" sz="2000" b="0" i="0" u="none" strike="noStrike" dirty="0">
                        <a:solidFill>
                          <a:srgbClr val="000000"/>
                        </a:solidFill>
                        <a:latin typeface="Calibri"/>
                      </a:endParaRPr>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r>
                        <a:rPr lang="en-US" sz="2000" u="none" strike="noStrike" smtClean="0"/>
                        <a:t>Revenue</a:t>
                      </a:r>
                      <a:endParaRPr lang="en-US" sz="2000" b="1" i="0" u="none" strike="noStrike" dirty="0">
                        <a:solidFill>
                          <a:srgbClr val="000000"/>
                        </a:solidFill>
                        <a:latin typeface="Calibri"/>
                      </a:endParaRPr>
                    </a:p>
                  </a:txBody>
                  <a:tcPr marL="9525" marR="9525" marT="9525" marB="0" anchor="b"/>
                </a:tc>
              </a:tr>
              <a:tr h="326693">
                <a:tc gridSpan="2">
                  <a:txBody>
                    <a:bodyPr/>
                    <a:lstStyle/>
                    <a:p>
                      <a:pPr algn="l" fontAlgn="b"/>
                      <a:endParaRPr lang="en-US" sz="2000" b="0" i="0" u="none" strike="noStrike" dirty="0">
                        <a:solidFill>
                          <a:srgbClr val="000000"/>
                        </a:solidFill>
                        <a:latin typeface="Calibri"/>
                      </a:endParaRPr>
                    </a:p>
                  </a:txBody>
                  <a:tcPr marL="9525" marR="9525" marT="9525" marB="0" anchor="b"/>
                </a:tc>
                <a:tc hMerge="1">
                  <a:txBody>
                    <a:bodyPr/>
                    <a:lstStyle/>
                    <a:p>
                      <a:endParaRPr lang="en-US"/>
                    </a:p>
                  </a:txBody>
                  <a:tcPr/>
                </a:tc>
                <a:tc gridSpan="2">
                  <a:txBody>
                    <a:bodyPr/>
                    <a:lstStyle/>
                    <a:p>
                      <a:pPr algn="ctr" fontAlgn="b"/>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endParaRPr lang="en-US"/>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endParaRPr lang="en-US"/>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endParaRPr lang="en-US"/>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endParaRPr lang="en-US"/>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r>
              <a:tr h="326693">
                <a:tc gridSpan="2">
                  <a:txBody>
                    <a:bodyPr/>
                    <a:lstStyle/>
                    <a:p>
                      <a:pPr algn="l" fontAlgn="b"/>
                      <a:r>
                        <a:rPr lang="en-US" sz="2000" u="none" strike="noStrike" dirty="0"/>
                        <a:t>List:</a:t>
                      </a:r>
                      <a:endParaRPr lang="en-US" sz="2000" b="1" i="0" u="none" strike="noStrike" dirty="0">
                        <a:solidFill>
                          <a:srgbClr val="000000"/>
                        </a:solidFill>
                        <a:latin typeface="Calibri"/>
                      </a:endParaRPr>
                    </a:p>
                  </a:txBody>
                  <a:tcPr marL="9525" marR="9525" marT="9525" marB="0" anchor="b"/>
                </a:tc>
                <a:tc hMerge="1">
                  <a:txBody>
                    <a:bodyPr/>
                    <a:lstStyle/>
                    <a:p>
                      <a:endParaRPr lang="en-US"/>
                    </a:p>
                  </a:txBody>
                  <a:tcPr/>
                </a:tc>
                <a:tc gridSpan="2">
                  <a:txBody>
                    <a:bodyPr/>
                    <a:lstStyle/>
                    <a:p>
                      <a:pPr algn="ctr" fontAlgn="b"/>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endParaRPr lang="en-US" dirty="0"/>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endParaRPr lang="en-US"/>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endParaRPr lang="en-US"/>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endParaRPr lang="en-US"/>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r>
              <a:tr h="326693">
                <a:tc gridSpan="2">
                  <a:txBody>
                    <a:bodyPr/>
                    <a:lstStyle/>
                    <a:p>
                      <a:pPr algn="l" fontAlgn="b"/>
                      <a:r>
                        <a:rPr lang="en-US" sz="2000" u="none" strike="noStrike" dirty="0" smtClean="0"/>
                        <a:t>  Subscribers</a:t>
                      </a:r>
                      <a:endParaRPr lang="en-US" sz="2000" b="0" i="0" u="none" strike="noStrike" dirty="0">
                        <a:solidFill>
                          <a:srgbClr val="000000"/>
                        </a:solidFill>
                        <a:latin typeface="Calibri"/>
                      </a:endParaRPr>
                    </a:p>
                  </a:txBody>
                  <a:tcPr marL="9525" marR="9525" marT="9525" marB="0" anchor="b"/>
                </a:tc>
                <a:tc hMerge="1">
                  <a:txBody>
                    <a:bodyPr/>
                    <a:lstStyle/>
                    <a:p>
                      <a:endParaRPr lang="en-US"/>
                    </a:p>
                  </a:txBody>
                  <a:tcPr/>
                </a:tc>
                <a:tc gridSpan="2">
                  <a:txBody>
                    <a:bodyPr/>
                    <a:lstStyle/>
                    <a:p>
                      <a:pPr algn="ctr" fontAlgn="b"/>
                      <a:r>
                        <a:rPr lang="en-US" sz="2000" u="none" strike="noStrike" dirty="0"/>
                        <a:t>20,000</a:t>
                      </a:r>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pPr algn="ctr" fontAlgn="b"/>
                      <a:r>
                        <a:rPr lang="en-US" sz="2000" u="none" strike="noStrike" dirty="0" smtClean="0"/>
                        <a:t>10%</a:t>
                      </a:r>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pPr algn="ctr" fontAlgn="b"/>
                      <a:r>
                        <a:rPr lang="en-US" sz="2000" u="none" strike="noStrike" smtClean="0"/>
                        <a:t>2,000 </a:t>
                      </a:r>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1" i="0" u="none" strike="noStrike" dirty="0">
                        <a:solidFill>
                          <a:srgbClr val="000000"/>
                        </a:solidFill>
                        <a:latin typeface="Calibri"/>
                      </a:endParaRPr>
                    </a:p>
                  </a:txBody>
                  <a:tcPr marL="9525" marR="9525" marT="9525" marB="0" anchor="b"/>
                </a:tc>
                <a:tc gridSpan="2">
                  <a:txBody>
                    <a:bodyPr/>
                    <a:lstStyle/>
                    <a:p>
                      <a:pPr algn="ctr" fontAlgn="b"/>
                      <a:r>
                        <a:rPr lang="en-US" sz="2000" u="none" strike="noStrike" smtClean="0"/>
                        <a:t>25%</a:t>
                      </a:r>
                      <a:endParaRPr lang="en-US" sz="2000" b="1"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r>
                        <a:rPr lang="en-US" sz="2000" u="none" strike="noStrike" smtClean="0"/>
                        <a:t>500</a:t>
                      </a:r>
                      <a:endParaRPr lang="en-US" sz="2000" b="0" i="0" u="none" strike="noStrike" dirty="0">
                        <a:solidFill>
                          <a:srgbClr val="000000"/>
                        </a:solidFill>
                        <a:latin typeface="Calibri"/>
                      </a:endParaRPr>
                    </a:p>
                  </a:txBody>
                  <a:tcPr marL="9525" marR="9525" marT="9525" marB="0" anchor="b"/>
                </a:tc>
                <a:tc>
                  <a:txBody>
                    <a:bodyPr/>
                    <a:lstStyle/>
                    <a:p>
                      <a:pPr algn="ctr" fontAlgn="b"/>
                      <a:r>
                        <a:rPr lang="en-US" sz="2000" u="none" strike="noStrike" dirty="0" smtClean="0"/>
                        <a:t>$20</a:t>
                      </a:r>
                      <a:endParaRPr lang="en-US" sz="2000" b="0" i="0" u="none" strike="noStrike" dirty="0">
                        <a:solidFill>
                          <a:srgbClr val="000000"/>
                        </a:solidFill>
                        <a:latin typeface="Calibri"/>
                      </a:endParaRPr>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r>
                        <a:rPr lang="en-US" sz="2000" u="none" strike="noStrike" smtClean="0"/>
                        <a:t>$10,000</a:t>
                      </a:r>
                      <a:endParaRPr lang="en-US" sz="2000" b="0" i="0" u="none" strike="noStrike" dirty="0">
                        <a:solidFill>
                          <a:srgbClr val="000000"/>
                        </a:solidFill>
                        <a:latin typeface="Calibri"/>
                      </a:endParaRPr>
                    </a:p>
                  </a:txBody>
                  <a:tcPr marL="9525" marR="9525" marT="9525" marB="0" anchor="b"/>
                </a:tc>
              </a:tr>
              <a:tr h="326693">
                <a:tc gridSpan="2">
                  <a:txBody>
                    <a:bodyPr/>
                    <a:lstStyle/>
                    <a:p>
                      <a:pPr algn="l" fontAlgn="b"/>
                      <a:r>
                        <a:rPr lang="en-US" sz="2000" u="none" strike="noStrike" dirty="0" smtClean="0"/>
                        <a:t>  Single</a:t>
                      </a:r>
                      <a:r>
                        <a:rPr lang="en-US" sz="2000" u="none" strike="noStrike" baseline="0" dirty="0" smtClean="0"/>
                        <a:t> Tix</a:t>
                      </a:r>
                      <a:endParaRPr lang="en-US" sz="2000" b="0" i="0" u="none" strike="noStrike" dirty="0">
                        <a:solidFill>
                          <a:srgbClr val="000000"/>
                        </a:solidFill>
                        <a:latin typeface="Calibri"/>
                      </a:endParaRPr>
                    </a:p>
                  </a:txBody>
                  <a:tcPr marL="9525" marR="9525" marT="9525" marB="0" anchor="b"/>
                </a:tc>
                <a:tc hMerge="1">
                  <a:txBody>
                    <a:bodyPr/>
                    <a:lstStyle/>
                    <a:p>
                      <a:endParaRPr lang="en-US"/>
                    </a:p>
                  </a:txBody>
                  <a:tcPr/>
                </a:tc>
                <a:tc gridSpan="2">
                  <a:txBody>
                    <a:bodyPr/>
                    <a:lstStyle/>
                    <a:p>
                      <a:pPr algn="ctr" fontAlgn="b"/>
                      <a:r>
                        <a:rPr lang="en-US" sz="2000" u="none" strike="noStrike" dirty="0"/>
                        <a:t>20,000</a:t>
                      </a:r>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pPr algn="ctr" fontAlgn="b"/>
                      <a:r>
                        <a:rPr lang="en-US" sz="2000" u="none" strike="noStrike" smtClean="0"/>
                        <a:t>5%</a:t>
                      </a:r>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pPr algn="ctr" fontAlgn="b"/>
                      <a:r>
                        <a:rPr lang="en-US" sz="2000" u="none" strike="noStrike" dirty="0" smtClean="0"/>
                        <a:t>1,000</a:t>
                      </a:r>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1" i="0" u="none" strike="noStrike" dirty="0">
                        <a:solidFill>
                          <a:srgbClr val="000000"/>
                        </a:solidFill>
                        <a:latin typeface="Calibri"/>
                      </a:endParaRPr>
                    </a:p>
                  </a:txBody>
                  <a:tcPr marL="9525" marR="9525" marT="9525" marB="0" anchor="b"/>
                </a:tc>
                <a:tc gridSpan="2">
                  <a:txBody>
                    <a:bodyPr/>
                    <a:lstStyle/>
                    <a:p>
                      <a:pPr algn="ctr" fontAlgn="b"/>
                      <a:r>
                        <a:rPr lang="en-US" sz="2000" u="none" strike="noStrike" dirty="0" smtClean="0"/>
                        <a:t>10%</a:t>
                      </a:r>
                      <a:endParaRPr lang="en-US" sz="2000" b="1"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r>
                        <a:rPr lang="en-US" sz="2000" u="none" strike="noStrike" dirty="0" smtClean="0"/>
                        <a:t> 100</a:t>
                      </a:r>
                      <a:endParaRPr lang="en-US" sz="2000" b="0" i="0" u="none" strike="noStrike" dirty="0">
                        <a:solidFill>
                          <a:srgbClr val="000000"/>
                        </a:solidFill>
                        <a:latin typeface="Calibri"/>
                      </a:endParaRPr>
                    </a:p>
                  </a:txBody>
                  <a:tcPr marL="9525" marR="9525" marT="9525" marB="0" anchor="b"/>
                </a:tc>
                <a:tc>
                  <a:txBody>
                    <a:bodyPr/>
                    <a:lstStyle/>
                    <a:p>
                      <a:pPr algn="ctr" fontAlgn="b"/>
                      <a:r>
                        <a:rPr lang="en-US" sz="2000" u="none" strike="noStrike" dirty="0" smtClean="0"/>
                        <a:t>$20</a:t>
                      </a:r>
                      <a:endParaRPr lang="en-US" sz="2000" b="0" i="0" u="none" strike="noStrike" dirty="0">
                        <a:solidFill>
                          <a:srgbClr val="000000"/>
                        </a:solidFill>
                        <a:latin typeface="Calibri"/>
                      </a:endParaRPr>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r>
                        <a:rPr lang="en-US" sz="2000" u="none" strike="noStrike" smtClean="0"/>
                        <a:t>   $2,000</a:t>
                      </a:r>
                      <a:endParaRPr lang="en-US" sz="2000" b="0" i="0" u="none" strike="noStrike" dirty="0">
                        <a:solidFill>
                          <a:srgbClr val="000000"/>
                        </a:solidFill>
                        <a:latin typeface="Calibri"/>
                      </a:endParaRPr>
                    </a:p>
                  </a:txBody>
                  <a:tcPr marL="9525" marR="9525" marT="9525" marB="0" anchor="b"/>
                </a:tc>
              </a:tr>
              <a:tr h="326693">
                <a:tc gridSpan="2">
                  <a:txBody>
                    <a:bodyPr/>
                    <a:lstStyle/>
                    <a:p>
                      <a:pPr algn="l" fontAlgn="b"/>
                      <a:r>
                        <a:rPr lang="en-US" sz="2000" u="none" strike="noStrike" dirty="0" smtClean="0"/>
                        <a:t>  Out</a:t>
                      </a:r>
                      <a:r>
                        <a:rPr lang="en-US" sz="2000" u="none" strike="noStrike" baseline="0" dirty="0" smtClean="0"/>
                        <a:t> of Mkt</a:t>
                      </a:r>
                      <a:endParaRPr lang="en-US" sz="2000" b="0" i="0" u="none" strike="noStrike" dirty="0">
                        <a:solidFill>
                          <a:srgbClr val="000000"/>
                        </a:solidFill>
                        <a:latin typeface="Calibri"/>
                      </a:endParaRPr>
                    </a:p>
                  </a:txBody>
                  <a:tcPr marL="9525" marR="9525" marT="9525" marB="0" anchor="b"/>
                </a:tc>
                <a:tc hMerge="1">
                  <a:txBody>
                    <a:bodyPr/>
                    <a:lstStyle/>
                    <a:p>
                      <a:endParaRPr lang="en-US"/>
                    </a:p>
                  </a:txBody>
                  <a:tcPr/>
                </a:tc>
                <a:tc gridSpan="2">
                  <a:txBody>
                    <a:bodyPr/>
                    <a:lstStyle/>
                    <a:p>
                      <a:pPr algn="ctr" fontAlgn="b"/>
                      <a:r>
                        <a:rPr lang="en-US" sz="2000" u="none" strike="noStrike" dirty="0"/>
                        <a:t>20,000</a:t>
                      </a:r>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pPr algn="ctr" fontAlgn="b"/>
                      <a:r>
                        <a:rPr lang="en-US" sz="2000" u="none" strike="noStrike" dirty="0"/>
                        <a:t>1%</a:t>
                      </a:r>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gridSpan="2">
                  <a:txBody>
                    <a:bodyPr/>
                    <a:lstStyle/>
                    <a:p>
                      <a:pPr algn="ctr" fontAlgn="b"/>
                      <a:r>
                        <a:rPr lang="en-US" sz="2000" u="none" strike="noStrike" dirty="0" smtClean="0"/>
                        <a:t>200 </a:t>
                      </a:r>
                      <a:endParaRPr lang="en-US" sz="2000" b="0" i="0" u="none" strike="noStrike" dirty="0">
                        <a:solidFill>
                          <a:srgbClr val="000000"/>
                        </a:solidFill>
                        <a:latin typeface="Calibri"/>
                      </a:endParaRPr>
                    </a:p>
                  </a:txBody>
                  <a:tcPr marL="9525" marR="9525" marT="9525" marB="0" anchor="b"/>
                </a:tc>
                <a:tc hMerge="1">
                  <a:txBody>
                    <a:bodyPr/>
                    <a:lstStyle/>
                    <a:p>
                      <a:pPr algn="ctr" fontAlgn="b"/>
                      <a:endParaRPr lang="en-US" sz="2000" b="1" i="0" u="none" strike="noStrike" dirty="0">
                        <a:solidFill>
                          <a:srgbClr val="000000"/>
                        </a:solidFill>
                        <a:latin typeface="Calibri"/>
                      </a:endParaRPr>
                    </a:p>
                  </a:txBody>
                  <a:tcPr marL="9525" marR="9525" marT="9525" marB="0" anchor="b"/>
                </a:tc>
                <a:tc gridSpan="2">
                  <a:txBody>
                    <a:bodyPr/>
                    <a:lstStyle/>
                    <a:p>
                      <a:pPr algn="ctr" fontAlgn="b"/>
                      <a:r>
                        <a:rPr lang="en-US" sz="2000" u="none" strike="noStrike" dirty="0" smtClean="0"/>
                        <a:t>5%</a:t>
                      </a:r>
                      <a:endParaRPr lang="en-US" sz="2000" b="1" i="0" u="none" strike="noStrike" dirty="0">
                        <a:solidFill>
                          <a:srgbClr val="000000"/>
                        </a:solidFill>
                        <a:latin typeface="Calibri"/>
                      </a:endParaRPr>
                    </a:p>
                  </a:txBody>
                  <a:tcPr marL="9525" marR="9525" marT="9525" marB="0" anchor="b"/>
                </a:tc>
                <a:tc hMerge="1">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r>
                        <a:rPr lang="en-US" sz="2000" u="none" strike="noStrike" dirty="0" smtClean="0"/>
                        <a:t>   10</a:t>
                      </a:r>
                      <a:endParaRPr lang="en-US" sz="2000" b="0" i="0" u="none" strike="noStrike" dirty="0">
                        <a:solidFill>
                          <a:srgbClr val="000000"/>
                        </a:solidFill>
                        <a:latin typeface="Calibri"/>
                      </a:endParaRPr>
                    </a:p>
                  </a:txBody>
                  <a:tcPr marL="9525" marR="9525" marT="9525" marB="0" anchor="b"/>
                </a:tc>
                <a:tc>
                  <a:txBody>
                    <a:bodyPr/>
                    <a:lstStyle/>
                    <a:p>
                      <a:pPr algn="ctr" fontAlgn="b"/>
                      <a:r>
                        <a:rPr lang="en-US" sz="2000" u="none" strike="noStrike" dirty="0" smtClean="0"/>
                        <a:t>$20</a:t>
                      </a:r>
                      <a:endParaRPr lang="en-US" sz="2000" b="0" i="0" u="none" strike="noStrike" dirty="0">
                        <a:solidFill>
                          <a:srgbClr val="000000"/>
                        </a:solidFill>
                        <a:latin typeface="Calibri"/>
                      </a:endParaRPr>
                    </a:p>
                  </a:txBody>
                  <a:tcPr marL="9525" marR="9525" marT="9525" marB="0" anchor="b"/>
                </a:tc>
                <a:tc>
                  <a:txBody>
                    <a:bodyPr/>
                    <a:lstStyle/>
                    <a:p>
                      <a:pPr algn="ctr" fontAlgn="b"/>
                      <a:endParaRPr lang="en-US" sz="2000" b="0" i="0" u="none" strike="noStrike" dirty="0">
                        <a:solidFill>
                          <a:srgbClr val="000000"/>
                        </a:solidFill>
                        <a:latin typeface="Calibri"/>
                      </a:endParaRPr>
                    </a:p>
                  </a:txBody>
                  <a:tcPr marL="9525" marR="9525" marT="9525" marB="0" anchor="b"/>
                </a:tc>
                <a:tc>
                  <a:txBody>
                    <a:bodyPr/>
                    <a:lstStyle/>
                    <a:p>
                      <a:pPr algn="ctr" fontAlgn="b"/>
                      <a:r>
                        <a:rPr lang="en-US" sz="2000" u="none" strike="noStrike" smtClean="0"/>
                        <a:t>       $</a:t>
                      </a:r>
                      <a:r>
                        <a:rPr lang="en-US" sz="2000" u="none" strike="noStrike" dirty="0" smtClean="0"/>
                        <a:t>200</a:t>
                      </a:r>
                      <a:endParaRPr lang="en-US" sz="2000" b="0" i="0" u="none" strike="noStrike" dirty="0">
                        <a:solidFill>
                          <a:srgbClr val="000000"/>
                        </a:solidFill>
                        <a:latin typeface="Calibri"/>
                      </a:endParaRPr>
                    </a:p>
                  </a:txBody>
                  <a:tcPr marL="9525" marR="9525" marT="9525" marB="0" anchor="b"/>
                </a:tc>
              </a:tr>
              <a:tr h="326693">
                <a:tc gridSpan="2">
                  <a:txBody>
                    <a:bodyPr/>
                    <a:lstStyle/>
                    <a:p>
                      <a:pPr algn="l" fontAlgn="b"/>
                      <a:r>
                        <a:rPr lang="en-US" sz="2000" u="none" strike="noStrike" dirty="0"/>
                        <a:t>Total</a:t>
                      </a:r>
                      <a:endParaRPr lang="en-US" sz="2000" b="1" i="0" u="none" strike="noStrike" dirty="0">
                        <a:solidFill>
                          <a:srgbClr val="000000"/>
                        </a:solidFill>
                        <a:latin typeface="Calibri"/>
                      </a:endParaRPr>
                    </a:p>
                  </a:txBody>
                  <a:tcPr marL="9525" marR="9525" marT="9525" marB="0" anchor="b"/>
                </a:tc>
                <a:tc hMerge="1">
                  <a:txBody>
                    <a:bodyPr/>
                    <a:lstStyle/>
                    <a:p>
                      <a:endParaRPr lang="en-US"/>
                    </a:p>
                  </a:txBody>
                  <a:tcPr/>
                </a:tc>
                <a:tc gridSpan="2">
                  <a:txBody>
                    <a:bodyPr/>
                    <a:lstStyle/>
                    <a:p>
                      <a:pPr algn="ctr" fontAlgn="b"/>
                      <a:r>
                        <a:rPr lang="en-US" sz="2000" u="none" strike="noStrike" dirty="0"/>
                        <a:t>60,000</a:t>
                      </a:r>
                      <a:endParaRPr lang="en-US" sz="2000" b="1" i="0" u="none" strike="noStrike" dirty="0">
                        <a:solidFill>
                          <a:srgbClr val="000000"/>
                        </a:solidFill>
                        <a:latin typeface="Calibri"/>
                      </a:endParaRPr>
                    </a:p>
                  </a:txBody>
                  <a:tcPr marL="9525" marR="9525" marT="9525" marB="0" anchor="b"/>
                </a:tc>
                <a:tc hMerge="1">
                  <a:txBody>
                    <a:bodyPr/>
                    <a:lstStyle/>
                    <a:p>
                      <a:pPr algn="ctr" fontAlgn="b"/>
                      <a:endParaRPr lang="en-US" sz="2000" b="1" i="0" u="none" strike="noStrike" dirty="0">
                        <a:solidFill>
                          <a:srgbClr val="000000"/>
                        </a:solidFill>
                        <a:latin typeface="Calibri"/>
                      </a:endParaRPr>
                    </a:p>
                  </a:txBody>
                  <a:tcPr marL="9525" marR="9525" marT="9525" marB="0" anchor="b"/>
                </a:tc>
                <a:tc gridSpan="2">
                  <a:txBody>
                    <a:bodyPr/>
                    <a:lstStyle/>
                    <a:p>
                      <a:endParaRPr lang="en-US"/>
                    </a:p>
                  </a:txBody>
                  <a:tcPr marL="9525" marR="9525" marT="9525" marB="0" anchor="b"/>
                </a:tc>
                <a:tc hMerge="1">
                  <a:txBody>
                    <a:bodyPr/>
                    <a:lstStyle/>
                    <a:p>
                      <a:pPr algn="ctr" fontAlgn="b"/>
                      <a:endParaRPr lang="en-US" sz="2000" b="1" i="0" u="none" strike="noStrike" dirty="0">
                        <a:solidFill>
                          <a:srgbClr val="000000"/>
                        </a:solidFill>
                        <a:latin typeface="Calibri"/>
                      </a:endParaRPr>
                    </a:p>
                  </a:txBody>
                  <a:tcPr marL="9525" marR="9525" marT="9525" marB="0" anchor="b"/>
                </a:tc>
                <a:tc gridSpan="2">
                  <a:txBody>
                    <a:bodyPr/>
                    <a:lstStyle/>
                    <a:p>
                      <a:endParaRPr lang="en-US"/>
                    </a:p>
                  </a:txBody>
                  <a:tcPr marL="9525" marR="9525" marT="9525" marB="0" anchor="b"/>
                </a:tc>
                <a:tc hMerge="1">
                  <a:txBody>
                    <a:bodyPr/>
                    <a:lstStyle/>
                    <a:p>
                      <a:pPr algn="ctr" fontAlgn="b"/>
                      <a:endParaRPr lang="en-US" sz="2000" b="1" i="0" u="none" strike="noStrike" dirty="0">
                        <a:solidFill>
                          <a:srgbClr val="000000"/>
                        </a:solidFill>
                        <a:latin typeface="Calibri"/>
                      </a:endParaRPr>
                    </a:p>
                  </a:txBody>
                  <a:tcPr marL="9525" marR="9525" marT="9525" marB="0" anchor="b"/>
                </a:tc>
                <a:tc gridSpan="2">
                  <a:txBody>
                    <a:bodyPr/>
                    <a:lstStyle/>
                    <a:p>
                      <a:endParaRPr lang="en-US"/>
                    </a:p>
                  </a:txBody>
                  <a:tcPr marL="9525" marR="9525" marT="9525" marB="0" anchor="b"/>
                </a:tc>
                <a:tc hMerge="1">
                  <a:txBody>
                    <a:bodyPr/>
                    <a:lstStyle/>
                    <a:p>
                      <a:pPr algn="ctr" fontAlgn="b"/>
                      <a:endParaRPr lang="en-US" sz="2000" b="1" i="0" u="none" strike="noStrike" dirty="0">
                        <a:solidFill>
                          <a:srgbClr val="000000"/>
                        </a:solidFill>
                        <a:latin typeface="Calibri"/>
                      </a:endParaRPr>
                    </a:p>
                  </a:txBody>
                  <a:tcPr marL="9525" marR="9525" marT="9525" marB="0" anchor="b"/>
                </a:tc>
                <a:tc>
                  <a:txBody>
                    <a:bodyPr/>
                    <a:lstStyle/>
                    <a:p>
                      <a:endParaRPr lang="en-US"/>
                    </a:p>
                  </a:txBody>
                  <a:tcPr marL="9525" marR="9525" marT="9525" marB="0" anchor="b"/>
                </a:tc>
                <a:tc>
                  <a:txBody>
                    <a:bodyPr/>
                    <a:lstStyle/>
                    <a:p>
                      <a:pPr algn="ctr" fontAlgn="b"/>
                      <a:endParaRPr lang="en-US" sz="2000" b="1" i="0" u="none" strike="noStrike" dirty="0">
                        <a:solidFill>
                          <a:srgbClr val="000000"/>
                        </a:solidFill>
                        <a:latin typeface="Calibri"/>
                      </a:endParaRPr>
                    </a:p>
                  </a:txBody>
                  <a:tcPr marL="9525" marR="9525" marT="9525" marB="0" anchor="b"/>
                </a:tc>
                <a:tc>
                  <a:txBody>
                    <a:bodyPr/>
                    <a:lstStyle/>
                    <a:p>
                      <a:pPr algn="ctr" fontAlgn="b"/>
                      <a:endParaRPr lang="en-US" sz="2000" b="1" i="0" u="none" strike="noStrike" dirty="0">
                        <a:solidFill>
                          <a:srgbClr val="000000"/>
                        </a:solidFill>
                        <a:latin typeface="Calibri"/>
                      </a:endParaRPr>
                    </a:p>
                  </a:txBody>
                  <a:tcPr marL="9525" marR="9525" marT="9525" marB="0" anchor="b"/>
                </a:tc>
                <a:tc>
                  <a:txBody>
                    <a:bodyPr/>
                    <a:lstStyle/>
                    <a:p>
                      <a:pPr algn="ctr" fontAlgn="b"/>
                      <a:r>
                        <a:rPr lang="en-US" sz="2000" u="none" strike="noStrike" smtClean="0"/>
                        <a:t>$12,200</a:t>
                      </a:r>
                      <a:endParaRPr lang="en-US" sz="2000" b="1" i="0" u="none" strike="noStrike" dirty="0">
                        <a:solidFill>
                          <a:srgbClr val="000000"/>
                        </a:solidFill>
                        <a:latin typeface="Calibri"/>
                      </a:endParaRPr>
                    </a:p>
                  </a:txBody>
                  <a:tcPr marL="9525" marR="9525" marT="9525" marB="0" anchor="b"/>
                </a:tc>
              </a:tr>
              <a:tr h="311136">
                <a:tc gridSpan="2">
                  <a:txBody>
                    <a:bodyPr/>
                    <a:lstStyle/>
                    <a:p>
                      <a:pPr algn="l" fontAlgn="b"/>
                      <a:endParaRPr lang="en-US" sz="1800" b="0" i="0" u="none" strike="noStrike" dirty="0">
                        <a:solidFill>
                          <a:srgbClr val="000000"/>
                        </a:solidFill>
                        <a:latin typeface="Calibri"/>
                      </a:endParaRPr>
                    </a:p>
                  </a:txBody>
                  <a:tcPr marL="9525" marR="9525" marT="9525" marB="0" anchor="b"/>
                </a:tc>
                <a:tc hMerge="1">
                  <a:txBody>
                    <a:bodyPr/>
                    <a:lstStyle/>
                    <a:p>
                      <a:endParaRPr lang="en-US"/>
                    </a:p>
                  </a:txBody>
                  <a:tcPr/>
                </a:tc>
                <a:tc gridSpan="2">
                  <a:txBody>
                    <a:bodyPr/>
                    <a:lstStyle/>
                    <a:p>
                      <a:pPr algn="ctr" fontAlgn="b"/>
                      <a:endParaRPr lang="en-US" sz="1800" b="0" i="0" u="none" strike="noStrike" dirty="0">
                        <a:solidFill>
                          <a:srgbClr val="000000"/>
                        </a:solidFill>
                        <a:latin typeface="Calibri"/>
                      </a:endParaRPr>
                    </a:p>
                  </a:txBody>
                  <a:tcPr marL="9525" marR="9525" marT="9525" marB="0" anchor="b"/>
                </a:tc>
                <a:tc hMerge="1">
                  <a:txBody>
                    <a:bodyPr/>
                    <a:lstStyle/>
                    <a:p>
                      <a:pPr algn="ctr" fontAlgn="b"/>
                      <a:endParaRPr lang="en-US" sz="1800" b="0" i="0" u="none" strike="noStrike" dirty="0">
                        <a:solidFill>
                          <a:srgbClr val="000000"/>
                        </a:solidFill>
                        <a:latin typeface="Calibri"/>
                      </a:endParaRPr>
                    </a:p>
                  </a:txBody>
                  <a:tcPr marL="9525" marR="9525" marT="9525" marB="0" anchor="b"/>
                </a:tc>
                <a:tc gridSpan="2">
                  <a:txBody>
                    <a:bodyPr/>
                    <a:lstStyle/>
                    <a:p>
                      <a:endParaRPr lang="en-US"/>
                    </a:p>
                  </a:txBody>
                  <a:tcPr marL="9525" marR="9525" marT="9525" marB="0" anchor="b"/>
                </a:tc>
                <a:tc hMerge="1">
                  <a:txBody>
                    <a:bodyPr/>
                    <a:lstStyle/>
                    <a:p>
                      <a:pPr algn="ctr" fontAlgn="b"/>
                      <a:endParaRPr lang="en-US" sz="1800" b="0" i="0" u="none" strike="noStrike" dirty="0">
                        <a:solidFill>
                          <a:srgbClr val="000000"/>
                        </a:solidFill>
                        <a:latin typeface="Calibri"/>
                      </a:endParaRPr>
                    </a:p>
                  </a:txBody>
                  <a:tcPr marL="9525" marR="9525" marT="9525" marB="0" anchor="b"/>
                </a:tc>
                <a:tc gridSpan="2">
                  <a:txBody>
                    <a:bodyPr/>
                    <a:lstStyle/>
                    <a:p>
                      <a:endParaRPr lang="en-US"/>
                    </a:p>
                  </a:txBody>
                  <a:tcPr marL="9525" marR="9525" marT="9525" marB="0" anchor="b"/>
                </a:tc>
                <a:tc hMerge="1">
                  <a:txBody>
                    <a:bodyPr/>
                    <a:lstStyle/>
                    <a:p>
                      <a:pPr algn="ctr" fontAlgn="b"/>
                      <a:endParaRPr lang="en-US" sz="1800" b="0" i="0" u="none" strike="noStrike" dirty="0">
                        <a:solidFill>
                          <a:srgbClr val="000000"/>
                        </a:solidFill>
                        <a:latin typeface="Calibri"/>
                      </a:endParaRPr>
                    </a:p>
                  </a:txBody>
                  <a:tcPr marL="9525" marR="9525" marT="9525" marB="0" anchor="b"/>
                </a:tc>
                <a:tc gridSpan="2">
                  <a:txBody>
                    <a:bodyPr/>
                    <a:lstStyle/>
                    <a:p>
                      <a:endParaRPr lang="en-US"/>
                    </a:p>
                  </a:txBody>
                  <a:tcPr marL="9525" marR="9525" marT="9525" marB="0" anchor="b"/>
                </a:tc>
                <a:tc hMerge="1">
                  <a:txBody>
                    <a:bodyPr/>
                    <a:lstStyle/>
                    <a:p>
                      <a:pPr algn="ctr" fontAlgn="b"/>
                      <a:endParaRPr lang="en-US" sz="1800" b="0" i="0" u="none" strike="noStrike" dirty="0">
                        <a:solidFill>
                          <a:srgbClr val="000000"/>
                        </a:solidFill>
                        <a:latin typeface="Calibri"/>
                      </a:endParaRPr>
                    </a:p>
                  </a:txBody>
                  <a:tcPr marL="9525" marR="9525" marT="9525" marB="0" anchor="b"/>
                </a:tc>
                <a:tc>
                  <a:txBody>
                    <a:bodyPr/>
                    <a:lstStyle/>
                    <a:p>
                      <a:endParaRPr lang="en-US" dirty="0"/>
                    </a:p>
                  </a:txBody>
                  <a:tcPr marL="9525" marR="9525" marT="9525" marB="0" anchor="b"/>
                </a:tc>
                <a:tc>
                  <a:txBody>
                    <a:bodyPr/>
                    <a:lstStyle/>
                    <a:p>
                      <a:pPr algn="ctr" fontAlgn="b"/>
                      <a:endParaRPr lang="en-US" sz="1800" b="0" i="0" u="none" strike="noStrike" dirty="0">
                        <a:solidFill>
                          <a:srgbClr val="000000"/>
                        </a:solidFill>
                        <a:latin typeface="Calibri"/>
                      </a:endParaRPr>
                    </a:p>
                  </a:txBody>
                  <a:tcPr marL="9525" marR="9525" marT="9525" marB="0" anchor="b"/>
                </a:tc>
                <a:tc>
                  <a:txBody>
                    <a:bodyPr/>
                    <a:lstStyle/>
                    <a:p>
                      <a:pPr algn="ctr" fontAlgn="b"/>
                      <a:endParaRPr lang="en-US" sz="1800" b="0" i="0" u="none" strike="noStrike" dirty="0">
                        <a:solidFill>
                          <a:srgbClr val="000000"/>
                        </a:solidFill>
                        <a:latin typeface="Calibri"/>
                      </a:endParaRPr>
                    </a:p>
                  </a:txBody>
                  <a:tcPr marL="9525" marR="9525" marT="9525" marB="0" anchor="b"/>
                </a:tc>
                <a:tc>
                  <a:txBody>
                    <a:bodyPr/>
                    <a:lstStyle/>
                    <a:p>
                      <a:pPr algn="ctr" fontAlgn="b"/>
                      <a:endParaRPr lang="en-US" sz="1800" b="0" i="0" u="none" strike="noStrike" dirty="0">
                        <a:solidFill>
                          <a:srgbClr val="000000"/>
                        </a:solidFill>
                        <a:latin typeface="Calibri"/>
                      </a:endParaRPr>
                    </a:p>
                  </a:txBody>
                  <a:tcPr marL="9525" marR="9525" marT="9525" marB="0" anchor="b"/>
                </a:tc>
              </a:tr>
            </a:tbl>
          </a:graphicData>
        </a:graphic>
      </p:graphicFrame>
      <p:sp>
        <p:nvSpPr>
          <p:cNvPr id="8" name="Content Placeholder 2"/>
          <p:cNvSpPr txBox="1">
            <a:spLocks/>
          </p:cNvSpPr>
          <p:nvPr/>
        </p:nvSpPr>
        <p:spPr bwMode="auto">
          <a:xfrm>
            <a:off x="355600" y="129540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200" b="1" i="0" dirty="0" smtClean="0">
                <a:solidFill>
                  <a:srgbClr val="000000"/>
                </a:solidFill>
                <a:effectLst/>
                <a:ea typeface="ＭＳ Ｐゴシック" pitchFamily="-84" charset="-128"/>
              </a:rPr>
              <a:t>Direct Response Projections</a:t>
            </a:r>
            <a:br>
              <a:rPr lang="en-US" sz="3200" b="1" i="0" dirty="0" smtClean="0">
                <a:solidFill>
                  <a:srgbClr val="000000"/>
                </a:solidFill>
                <a:effectLst/>
                <a:ea typeface="ＭＳ Ｐゴシック" pitchFamily="-84" charset="-128"/>
              </a:rPr>
            </a:br>
            <a:r>
              <a:rPr lang="en-US" sz="2800" i="0" dirty="0" smtClean="0">
                <a:solidFill>
                  <a:schemeClr val="bg1">
                    <a:lumMod val="50000"/>
                  </a:schemeClr>
                </a:solidFill>
                <a:effectLst/>
                <a:ea typeface="ＭＳ Ｐゴシック" pitchFamily="-84" charset="-128"/>
              </a:rPr>
              <a:t>Is it worth doing a mailing?</a:t>
            </a:r>
            <a:endParaRPr lang="en-US" sz="3200" i="0" dirty="0">
              <a:solidFill>
                <a:srgbClr val="000000"/>
              </a:solidFill>
              <a:effectLst/>
              <a:latin typeface="Calibri"/>
              <a:ea typeface="ＭＳ Ｐゴシック" pitchFamily="-84" charset="-128"/>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0185400" cy="7639049"/>
          </a:xfrm>
          <a:prstGeom prst="rect">
            <a:avLst/>
          </a:prstGeom>
        </p:spPr>
      </p:pic>
      <p:sp>
        <p:nvSpPr>
          <p:cNvPr id="25601" name="Title 1"/>
          <p:cNvSpPr>
            <a:spLocks noGrp="1"/>
          </p:cNvSpPr>
          <p:nvPr>
            <p:ph type="title"/>
          </p:nvPr>
        </p:nvSpPr>
        <p:spPr>
          <a:xfrm>
            <a:off x="0" y="2362200"/>
            <a:ext cx="10160000" cy="1270000"/>
          </a:xfrm>
        </p:spPr>
        <p:txBody>
          <a:bodyPr/>
          <a:lstStyle/>
          <a:p>
            <a:r>
              <a:rPr lang="en-US" sz="4100" b="1" dirty="0" smtClean="0">
                <a:latin typeface="Calibri"/>
                <a:ea typeface="ＭＳ Ｐゴシック" pitchFamily="-84" charset="-128"/>
                <a:cs typeface="Calibri"/>
              </a:rPr>
              <a:t>THE BRAND IDEA</a:t>
            </a:r>
          </a:p>
        </p:txBody>
      </p:sp>
      <p:sp>
        <p:nvSpPr>
          <p:cNvPr id="25602" name="Content Placeholder 2"/>
          <p:cNvSpPr>
            <a:spLocks noGrp="1"/>
          </p:cNvSpPr>
          <p:nvPr>
            <p:ph idx="1"/>
          </p:nvPr>
        </p:nvSpPr>
        <p:spPr>
          <a:xfrm>
            <a:off x="508000" y="2590800"/>
            <a:ext cx="9144000" cy="5029200"/>
          </a:xfrm>
        </p:spPr>
        <p:txBody>
          <a:bodyPr/>
          <a:lstStyle/>
          <a:p>
            <a:pPr algn="ctr">
              <a:buFont typeface="Arial" pitchFamily="34" charset="0"/>
              <a:buNone/>
            </a:pPr>
            <a:endParaRPr lang="en-US" i="1" dirty="0" smtClean="0">
              <a:latin typeface="Calibri"/>
              <a:ea typeface="ＭＳ Ｐゴシック" pitchFamily="-84" charset="-128"/>
              <a:cs typeface="Calibri"/>
            </a:endParaRPr>
          </a:p>
          <a:p>
            <a:pPr algn="ctr">
              <a:buFont typeface="Arial" pitchFamily="34" charset="0"/>
              <a:buNone/>
            </a:pPr>
            <a:endParaRPr lang="en-US" i="1" dirty="0" smtClean="0">
              <a:latin typeface="Calibri"/>
              <a:ea typeface="ＭＳ Ｐゴシック" pitchFamily="-84" charset="-128"/>
              <a:cs typeface="Calibri"/>
            </a:endParaRPr>
          </a:p>
          <a:p>
            <a:pPr algn="ctr">
              <a:buFont typeface="Arial" pitchFamily="34" charset="0"/>
              <a:buNone/>
            </a:pPr>
            <a:r>
              <a:rPr lang="en-US" sz="4400" i="1" dirty="0" smtClean="0">
                <a:solidFill>
                  <a:schemeClr val="bg1">
                    <a:lumMod val="50000"/>
                  </a:schemeClr>
                </a:solidFill>
                <a:latin typeface="Calibri"/>
                <a:ea typeface="ＭＳ Ｐゴシック" pitchFamily="-84" charset="-128"/>
                <a:cs typeface="Calibri"/>
              </a:rPr>
              <a:t>Come experience the many sides of Florida’</a:t>
            </a:r>
            <a:r>
              <a:rPr lang="en-US" altLang="ja-JP" sz="4400" i="1" dirty="0" smtClean="0">
                <a:solidFill>
                  <a:schemeClr val="bg1">
                    <a:lumMod val="50000"/>
                  </a:schemeClr>
                </a:solidFill>
                <a:latin typeface="Calibri"/>
                <a:ea typeface="ＭＳ Ｐゴシック" pitchFamily="-84" charset="-128"/>
                <a:cs typeface="Calibri"/>
              </a:rPr>
              <a:t>s Historic Coast.</a:t>
            </a:r>
          </a:p>
          <a:p>
            <a:endParaRPr lang="en-US" dirty="0" smtClean="0">
              <a:latin typeface="Calibri"/>
              <a:ea typeface="ＭＳ Ｐゴシック" pitchFamily="-84" charset="-128"/>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0160000" cy="7620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4" name="Content Placeholder 2"/>
          <p:cNvSpPr txBox="1">
            <a:spLocks/>
          </p:cNvSpPr>
          <p:nvPr/>
        </p:nvSpPr>
        <p:spPr bwMode="auto">
          <a:xfrm>
            <a:off x="0" y="1295400"/>
            <a:ext cx="10160000" cy="5029200"/>
          </a:xfrm>
          <a:prstGeom prst="rect">
            <a:avLst/>
          </a:prstGeom>
          <a:noFill/>
          <a:ln w="9525">
            <a:noFill/>
            <a:miter lim="800000"/>
            <a:headEnd/>
            <a:tailEnd/>
          </a:ln>
        </p:spPr>
        <p:txBody>
          <a:bodyPr vert="horz" wrap="square" lIns="101598" tIns="50798" rIns="101598" bIns="50798" numCol="1" anchor="ctr"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000" kern="1200">
                <a:solidFill>
                  <a:schemeClr val="tx1"/>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1800"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600"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400"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400"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400"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400"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400"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400" kern="1200">
                <a:solidFill>
                  <a:schemeClr val="tx1"/>
                </a:solidFill>
                <a:latin typeface="+mn-lt"/>
                <a:ea typeface="+mn-ea"/>
                <a:cs typeface="+mn-cs"/>
              </a:defRPr>
            </a:lvl9pPr>
          </a:lstStyle>
          <a:p>
            <a:pPr algn="ctr"/>
            <a:r>
              <a:rPr lang="en-US" sz="4800" b="1" dirty="0">
                <a:solidFill>
                  <a:srgbClr val="000000"/>
                </a:solidFill>
                <a:effectLst/>
                <a:latin typeface="Calibri"/>
                <a:ea typeface="ＭＳ Ｐゴシック" pitchFamily="-84" charset="-128"/>
                <a:cs typeface="Calibri"/>
              </a:rPr>
              <a:t>Direct Response </a:t>
            </a:r>
            <a:r>
              <a:rPr lang="en-US" sz="4800" b="1" dirty="0" smtClean="0">
                <a:solidFill>
                  <a:srgbClr val="000000"/>
                </a:solidFill>
                <a:effectLst/>
                <a:latin typeface="Calibri"/>
                <a:ea typeface="ＭＳ Ｐゴシック" pitchFamily="-84" charset="-128"/>
                <a:cs typeface="Calibri"/>
              </a:rPr>
              <a:t>Measurement</a:t>
            </a:r>
          </a:p>
          <a:p>
            <a:pPr algn="ctr"/>
            <a:r>
              <a:rPr lang="en-US" sz="4800" dirty="0" smtClean="0">
                <a:solidFill>
                  <a:srgbClr val="7F7F7F"/>
                </a:solidFill>
                <a:effectLst/>
                <a:latin typeface="Calibri"/>
                <a:ea typeface="ＭＳ Ｐゴシック" pitchFamily="-84" charset="-128"/>
                <a:cs typeface="Calibri"/>
              </a:rPr>
              <a:t>Creative Ways To Track</a:t>
            </a:r>
            <a:endParaRPr lang="en-US" sz="4800" dirty="0">
              <a:solidFill>
                <a:srgbClr val="7F7F7F"/>
              </a:solidFill>
              <a:effectLst/>
              <a:latin typeface="Calibri"/>
              <a:ea typeface="ＭＳ Ｐゴシック" pitchFamily="-84" charset="-128"/>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 name="Content Placeholder 2"/>
          <p:cNvSpPr txBox="1">
            <a:spLocks/>
          </p:cNvSpPr>
          <p:nvPr/>
        </p:nvSpPr>
        <p:spPr bwMode="auto">
          <a:xfrm>
            <a:off x="584200" y="23685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600" b="1" i="0" dirty="0" smtClean="0">
                <a:solidFill>
                  <a:srgbClr val="000000"/>
                </a:solidFill>
                <a:effectLst/>
                <a:ea typeface="ＭＳ Ｐゴシック" pitchFamily="-84" charset="-128"/>
              </a:rPr>
              <a:t>Identify and understand your audience</a:t>
            </a:r>
            <a:endParaRPr lang="en-US" sz="3600" b="1" i="0" dirty="0">
              <a:solidFill>
                <a:srgbClr val="000000"/>
              </a:solidFill>
              <a:effectLst/>
              <a:ea typeface="ＭＳ Ｐゴシック" pitchFamily="-84" charset="-128"/>
            </a:endParaRPr>
          </a:p>
          <a:p>
            <a:pPr marL="457200" indent="-457200" defTabSz="1015980" fontAlgn="auto">
              <a:spcAft>
                <a:spcPts val="0"/>
              </a:spcAft>
              <a:buFont typeface="Arial"/>
              <a:buChar char="•"/>
              <a:defRPr/>
            </a:pPr>
            <a:r>
              <a:rPr lang="en-US" sz="2800" b="1" i="0" dirty="0">
                <a:solidFill>
                  <a:schemeClr val="tx1"/>
                </a:solidFill>
                <a:effectLst/>
              </a:rPr>
              <a:t>Visual observation: </a:t>
            </a:r>
            <a:r>
              <a:rPr lang="en-US" sz="2800" i="0" dirty="0">
                <a:solidFill>
                  <a:schemeClr val="tx1"/>
                </a:solidFill>
                <a:effectLst/>
              </a:rPr>
              <a:t>Age, gender, affluence, singles</a:t>
            </a:r>
            <a:r>
              <a:rPr lang="en-US" sz="2800" i="0" dirty="0" smtClean="0">
                <a:solidFill>
                  <a:schemeClr val="tx1"/>
                </a:solidFill>
                <a:effectLst/>
              </a:rPr>
              <a:t>,</a:t>
            </a:r>
            <a:br>
              <a:rPr lang="en-US" sz="2800" i="0" dirty="0" smtClean="0">
                <a:solidFill>
                  <a:schemeClr val="tx1"/>
                </a:solidFill>
                <a:effectLst/>
              </a:rPr>
            </a:br>
            <a:r>
              <a:rPr lang="en-US" sz="2800" i="0" dirty="0" smtClean="0">
                <a:solidFill>
                  <a:schemeClr val="tx1"/>
                </a:solidFill>
                <a:effectLst/>
              </a:rPr>
              <a:t>couples</a:t>
            </a:r>
            <a:r>
              <a:rPr lang="en-US" sz="2800" i="0" dirty="0">
                <a:solidFill>
                  <a:schemeClr val="tx1"/>
                </a:solidFill>
                <a:effectLst/>
              </a:rPr>
              <a:t>, families, etc.</a:t>
            </a:r>
          </a:p>
          <a:p>
            <a:pPr marL="457200" indent="-457200" defTabSz="1015980" fontAlgn="auto">
              <a:spcAft>
                <a:spcPts val="0"/>
              </a:spcAft>
              <a:buFont typeface="Arial"/>
              <a:buChar char="•"/>
              <a:defRPr/>
            </a:pPr>
            <a:r>
              <a:rPr lang="en-US" sz="2800" b="1" i="0" dirty="0">
                <a:solidFill>
                  <a:schemeClr val="tx1"/>
                </a:solidFill>
                <a:effectLst/>
              </a:rPr>
              <a:t>What to benchmark and track</a:t>
            </a:r>
          </a:p>
          <a:p>
            <a:pPr marL="850891" lvl="1" indent="-342900" defTabSz="1015980" fontAlgn="auto">
              <a:spcAft>
                <a:spcPts val="0"/>
              </a:spcAft>
              <a:buFont typeface="Arial"/>
              <a:buChar char="•"/>
              <a:defRPr/>
            </a:pPr>
            <a:r>
              <a:rPr lang="en-US" sz="2400" b="0" dirty="0">
                <a:effectLst/>
              </a:rPr>
              <a:t>Attendance by event</a:t>
            </a:r>
          </a:p>
          <a:p>
            <a:pPr marL="850891" lvl="1" indent="-342900" defTabSz="1015980" fontAlgn="auto">
              <a:spcAft>
                <a:spcPts val="0"/>
              </a:spcAft>
              <a:buFont typeface="Arial"/>
              <a:buChar char="•"/>
              <a:defRPr/>
            </a:pPr>
            <a:r>
              <a:rPr lang="en-US" sz="2400" b="0" dirty="0">
                <a:effectLst/>
              </a:rPr>
              <a:t>First time visits, repeat visits, lapsed visitors</a:t>
            </a:r>
          </a:p>
          <a:p>
            <a:pPr marL="850891" lvl="1" indent="-342900" defTabSz="1015980" fontAlgn="auto">
              <a:spcAft>
                <a:spcPts val="0"/>
              </a:spcAft>
              <a:buFont typeface="Arial"/>
              <a:buChar char="•"/>
              <a:defRPr/>
            </a:pPr>
            <a:r>
              <a:rPr lang="en-US" sz="2400" b="0" dirty="0">
                <a:effectLst/>
              </a:rPr>
              <a:t>Out of the county visits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5" name="Content Placeholder 2"/>
          <p:cNvSpPr txBox="1">
            <a:spLocks/>
          </p:cNvSpPr>
          <p:nvPr/>
        </p:nvSpPr>
        <p:spPr bwMode="auto">
          <a:xfrm>
            <a:off x="584200" y="213360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457200" indent="-457200" defTabSz="1015980" fontAlgn="auto">
              <a:spcAft>
                <a:spcPts val="0"/>
              </a:spcAft>
              <a:buFont typeface="Arial"/>
              <a:buChar char="•"/>
              <a:defRPr/>
            </a:pPr>
            <a:r>
              <a:rPr lang="en-US" sz="2800" b="1" i="0" dirty="0" smtClean="0">
                <a:solidFill>
                  <a:srgbClr val="000000"/>
                </a:solidFill>
                <a:effectLst/>
              </a:rPr>
              <a:t>Analyze </a:t>
            </a:r>
            <a:r>
              <a:rPr lang="en-US" sz="2800" b="1" i="0" dirty="0">
                <a:solidFill>
                  <a:srgbClr val="000000"/>
                </a:solidFill>
                <a:effectLst/>
              </a:rPr>
              <a:t>past purchases:</a:t>
            </a:r>
          </a:p>
          <a:p>
            <a:pPr marL="965191" lvl="1" indent="-457200" defTabSz="1015980" fontAlgn="auto">
              <a:spcAft>
                <a:spcPts val="0"/>
              </a:spcAft>
              <a:buFont typeface="Arial"/>
              <a:buChar char="•"/>
              <a:defRPr/>
            </a:pPr>
            <a:r>
              <a:rPr lang="en-US" sz="2800" b="0" dirty="0">
                <a:solidFill>
                  <a:srgbClr val="000000"/>
                </a:solidFill>
                <a:effectLst/>
              </a:rPr>
              <a:t>Use your own lists, database</a:t>
            </a:r>
          </a:p>
          <a:p>
            <a:pPr marL="965191" lvl="1" indent="-457200" defTabSz="1015980" fontAlgn="auto">
              <a:spcAft>
                <a:spcPts val="0"/>
              </a:spcAft>
              <a:buFont typeface="Arial"/>
              <a:buChar char="•"/>
              <a:defRPr/>
            </a:pPr>
            <a:r>
              <a:rPr lang="en-US" sz="2800" b="0" dirty="0">
                <a:solidFill>
                  <a:srgbClr val="000000"/>
                </a:solidFill>
                <a:effectLst/>
              </a:rPr>
              <a:t>Analyze behavior by segment: </a:t>
            </a:r>
          </a:p>
          <a:p>
            <a:pPr marL="1358880" lvl="2" indent="-342900" defTabSz="1015980" fontAlgn="auto">
              <a:spcAft>
                <a:spcPts val="0"/>
              </a:spcAft>
              <a:buFont typeface="Arial"/>
              <a:buChar char="•"/>
              <a:defRPr/>
            </a:pPr>
            <a:r>
              <a:rPr lang="en-US" sz="2400" b="0" dirty="0" smtClean="0">
                <a:solidFill>
                  <a:srgbClr val="000000"/>
                </a:solidFill>
                <a:effectLst/>
              </a:rPr>
              <a:t>Single-ticket </a:t>
            </a:r>
            <a:r>
              <a:rPr lang="en-US" sz="2400" b="0" dirty="0">
                <a:solidFill>
                  <a:srgbClr val="000000"/>
                </a:solidFill>
                <a:effectLst/>
              </a:rPr>
              <a:t>buyer, subscribers, donors, </a:t>
            </a:r>
            <a:br>
              <a:rPr lang="en-US" sz="2400" b="0" dirty="0">
                <a:solidFill>
                  <a:srgbClr val="000000"/>
                </a:solidFill>
                <a:effectLst/>
              </a:rPr>
            </a:br>
            <a:r>
              <a:rPr lang="en-US" sz="2400" b="0" dirty="0" smtClean="0">
                <a:solidFill>
                  <a:srgbClr val="000000"/>
                </a:solidFill>
                <a:effectLst/>
              </a:rPr>
              <a:t>	out</a:t>
            </a:r>
            <a:r>
              <a:rPr lang="en-US" sz="2400" b="0" dirty="0">
                <a:solidFill>
                  <a:srgbClr val="000000"/>
                </a:solidFill>
                <a:effectLst/>
              </a:rPr>
              <a:t>-of-market visitors, etc.</a:t>
            </a:r>
          </a:p>
          <a:p>
            <a:pPr marL="965191" lvl="1" indent="-457200" defTabSz="1015980" fontAlgn="auto">
              <a:spcAft>
                <a:spcPts val="0"/>
              </a:spcAft>
              <a:buFont typeface="Arial"/>
              <a:buChar char="•"/>
              <a:defRPr/>
            </a:pPr>
            <a:r>
              <a:rPr lang="en-US" sz="2800" b="0" dirty="0">
                <a:solidFill>
                  <a:srgbClr val="000000"/>
                </a:solidFill>
                <a:effectLst/>
              </a:rPr>
              <a:t>Analyze what zip codes they are coming </a:t>
            </a:r>
          </a:p>
          <a:p>
            <a:pPr marL="507991" lvl="1" defTabSz="1015980" fontAlgn="auto">
              <a:spcAft>
                <a:spcPts val="0"/>
              </a:spcAft>
              <a:defRPr/>
            </a:pPr>
            <a:r>
              <a:rPr lang="en-US" sz="2800" b="0" dirty="0" smtClean="0">
                <a:solidFill>
                  <a:srgbClr val="000000"/>
                </a:solidFill>
                <a:effectLst/>
              </a:rPr>
              <a:t>	from </a:t>
            </a:r>
            <a:r>
              <a:rPr lang="en-US" sz="2800" b="0" dirty="0">
                <a:solidFill>
                  <a:srgbClr val="000000"/>
                </a:solidFill>
                <a:effectLst/>
              </a:rPr>
              <a:t>to better decide where to market</a:t>
            </a:r>
          </a:p>
          <a:p>
            <a:pPr marL="1295391" lvl="2" indent="-342900" defTabSz="1015980" fontAlgn="auto">
              <a:spcAft>
                <a:spcPts val="0"/>
              </a:spcAft>
              <a:buFont typeface="Arial"/>
              <a:buChar char="•"/>
              <a:defRPr/>
            </a:pPr>
            <a:r>
              <a:rPr lang="en-US" sz="2400" b="0" dirty="0">
                <a:solidFill>
                  <a:srgbClr val="000000"/>
                </a:solidFill>
                <a:effectLst/>
              </a:rPr>
              <a:t>Analyze by event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 name="Content Placeholder 2"/>
          <p:cNvSpPr txBox="1">
            <a:spLocks/>
          </p:cNvSpPr>
          <p:nvPr/>
        </p:nvSpPr>
        <p:spPr bwMode="auto">
          <a:xfrm>
            <a:off x="584200" y="213360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457200" indent="-457200" defTabSz="1015980" fontAlgn="auto">
              <a:spcAft>
                <a:spcPts val="0"/>
              </a:spcAft>
              <a:buFont typeface="Arial"/>
              <a:buChar char="•"/>
              <a:defRPr/>
            </a:pPr>
            <a:r>
              <a:rPr lang="en-US" sz="2800" b="1" i="0" dirty="0">
                <a:solidFill>
                  <a:srgbClr val="000000"/>
                </a:solidFill>
                <a:effectLst/>
              </a:rPr>
              <a:t>Analyze current sales:</a:t>
            </a:r>
          </a:p>
          <a:p>
            <a:pPr marL="965191" lvl="1" indent="-457200" defTabSz="1015980" fontAlgn="auto">
              <a:spcAft>
                <a:spcPts val="0"/>
              </a:spcAft>
              <a:buFont typeface="Arial"/>
              <a:buChar char="•"/>
              <a:defRPr/>
            </a:pPr>
            <a:r>
              <a:rPr lang="en-US" sz="2800" b="0" dirty="0">
                <a:solidFill>
                  <a:srgbClr val="000000"/>
                </a:solidFill>
                <a:effectLst/>
              </a:rPr>
              <a:t>Code every out-of-market promotional flyer, </a:t>
            </a:r>
            <a:r>
              <a:rPr lang="en-US" sz="2800" b="0" dirty="0" smtClean="0">
                <a:solidFill>
                  <a:srgbClr val="000000"/>
                </a:solidFill>
                <a:effectLst/>
              </a:rPr>
              <a:t/>
            </a:r>
            <a:br>
              <a:rPr lang="en-US" sz="2800" b="0" dirty="0" smtClean="0">
                <a:solidFill>
                  <a:srgbClr val="000000"/>
                </a:solidFill>
                <a:effectLst/>
              </a:rPr>
            </a:br>
            <a:r>
              <a:rPr lang="en-US" sz="2800" b="0" dirty="0" smtClean="0">
                <a:solidFill>
                  <a:srgbClr val="000000"/>
                </a:solidFill>
                <a:effectLst/>
              </a:rPr>
              <a:t>direct </a:t>
            </a:r>
            <a:r>
              <a:rPr lang="en-US" sz="2800" b="0" dirty="0">
                <a:solidFill>
                  <a:srgbClr val="000000"/>
                </a:solidFill>
                <a:effectLst/>
              </a:rPr>
              <a:t>mail piece, coupon, ad, etc.</a:t>
            </a:r>
          </a:p>
          <a:p>
            <a:pPr marL="965191" lvl="1" indent="-457200" defTabSz="1015980" fontAlgn="auto">
              <a:spcAft>
                <a:spcPts val="0"/>
              </a:spcAft>
              <a:buFont typeface="Arial"/>
              <a:buChar char="•"/>
              <a:defRPr/>
            </a:pPr>
            <a:r>
              <a:rPr lang="en-US" sz="2800" b="0" dirty="0">
                <a:solidFill>
                  <a:srgbClr val="000000"/>
                </a:solidFill>
                <a:effectLst/>
              </a:rPr>
              <a:t>Require the patron to</a:t>
            </a:r>
          </a:p>
          <a:p>
            <a:pPr marL="1358880" lvl="2" indent="-342900" defTabSz="1015980" fontAlgn="auto">
              <a:spcAft>
                <a:spcPts val="0"/>
              </a:spcAft>
              <a:buFont typeface="Arial"/>
              <a:buChar char="•"/>
              <a:defRPr/>
            </a:pPr>
            <a:r>
              <a:rPr lang="en-US" sz="2400" b="0" dirty="0">
                <a:solidFill>
                  <a:srgbClr val="000000"/>
                </a:solidFill>
                <a:effectLst/>
              </a:rPr>
              <a:t>Bring the coupon </a:t>
            </a:r>
            <a:r>
              <a:rPr lang="en-US" sz="2400" b="0" dirty="0" smtClean="0">
                <a:solidFill>
                  <a:srgbClr val="000000"/>
                </a:solidFill>
                <a:effectLst/>
              </a:rPr>
              <a:t>in </a:t>
            </a:r>
            <a:r>
              <a:rPr lang="en-US" sz="2400" b="0" dirty="0">
                <a:solidFill>
                  <a:srgbClr val="000000"/>
                </a:solidFill>
                <a:effectLst/>
              </a:rPr>
              <a:t>to redeem it</a:t>
            </a:r>
          </a:p>
          <a:p>
            <a:pPr marL="1358880" lvl="2" indent="-342900" defTabSz="1015980" fontAlgn="auto">
              <a:spcAft>
                <a:spcPts val="0"/>
              </a:spcAft>
              <a:buFont typeface="Arial"/>
              <a:buChar char="•"/>
              <a:defRPr/>
            </a:pPr>
            <a:r>
              <a:rPr lang="en-US" sz="2400" b="0" dirty="0">
                <a:solidFill>
                  <a:srgbClr val="000000"/>
                </a:solidFill>
                <a:effectLst/>
              </a:rPr>
              <a:t>Give you the code over the phone, or via email</a:t>
            </a:r>
          </a:p>
          <a:p>
            <a:pPr marL="1358880" lvl="2" indent="-342900" defTabSz="1015980" fontAlgn="auto">
              <a:spcAft>
                <a:spcPts val="0"/>
              </a:spcAft>
              <a:buFont typeface="Arial"/>
              <a:buChar char="•"/>
              <a:defRPr/>
            </a:pPr>
            <a:r>
              <a:rPr lang="en-US" sz="2400" b="0" dirty="0">
                <a:solidFill>
                  <a:srgbClr val="000000"/>
                </a:solidFill>
                <a:effectLst/>
              </a:rPr>
              <a:t>Enter the code when </a:t>
            </a:r>
            <a:r>
              <a:rPr lang="en-US" sz="2400" b="0" dirty="0" smtClean="0">
                <a:solidFill>
                  <a:srgbClr val="000000"/>
                </a:solidFill>
                <a:effectLst/>
              </a:rPr>
              <a:t>they </a:t>
            </a:r>
            <a:r>
              <a:rPr lang="en-US" sz="2400" b="0" dirty="0">
                <a:solidFill>
                  <a:srgbClr val="000000"/>
                </a:solidFill>
                <a:effectLst/>
              </a:rPr>
              <a:t>order online</a:t>
            </a:r>
          </a:p>
          <a:p>
            <a:pPr marL="965191" lvl="1" indent="-457200" defTabSz="1015980" fontAlgn="auto">
              <a:spcAft>
                <a:spcPts val="0"/>
              </a:spcAft>
              <a:buFont typeface="Arial"/>
              <a:buChar char="•"/>
              <a:defRPr/>
            </a:pPr>
            <a:r>
              <a:rPr lang="en-US" sz="2800" b="0" dirty="0">
                <a:solidFill>
                  <a:srgbClr val="000000"/>
                </a:solidFill>
                <a:effectLst/>
              </a:rPr>
              <a:t>Track/Count the results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 name="Content Placeholder 2"/>
          <p:cNvSpPr txBox="1">
            <a:spLocks/>
          </p:cNvSpPr>
          <p:nvPr/>
        </p:nvSpPr>
        <p:spPr bwMode="auto">
          <a:xfrm>
            <a:off x="584200" y="23685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600" b="1" i="0" dirty="0" smtClean="0">
                <a:solidFill>
                  <a:srgbClr val="000000"/>
                </a:solidFill>
                <a:effectLst/>
                <a:ea typeface="ＭＳ Ｐゴシック" pitchFamily="-84" charset="-128"/>
              </a:rPr>
              <a:t>ASK. Create short survey.</a:t>
            </a:r>
            <a:endParaRPr lang="en-US" sz="3600" b="1" i="0" dirty="0">
              <a:solidFill>
                <a:srgbClr val="000000"/>
              </a:solidFill>
              <a:effectLst/>
              <a:ea typeface="ＭＳ Ｐゴシック" pitchFamily="-84" charset="-128"/>
            </a:endParaRPr>
          </a:p>
          <a:p>
            <a:pPr marL="457200" indent="-457200">
              <a:buFont typeface="Arial"/>
              <a:buChar char="•"/>
            </a:pPr>
            <a:r>
              <a:rPr lang="en-US" sz="2800" b="1" i="0" dirty="0">
                <a:solidFill>
                  <a:srgbClr val="000000"/>
                </a:solidFill>
                <a:effectLst/>
                <a:ea typeface="ＭＳ Ｐゴシック" pitchFamily="-84" charset="-128"/>
              </a:rPr>
              <a:t>Capture patron information at events</a:t>
            </a:r>
          </a:p>
          <a:p>
            <a:pPr marL="914400" lvl="1" indent="-457200">
              <a:buFont typeface="Arial"/>
              <a:buChar char="•"/>
            </a:pPr>
            <a:r>
              <a:rPr lang="en-US" sz="2800" b="0" dirty="0">
                <a:solidFill>
                  <a:srgbClr val="000000"/>
                </a:solidFill>
                <a:effectLst/>
                <a:ea typeface="ＭＳ Ｐゴシック" pitchFamily="-84" charset="-128"/>
              </a:rPr>
              <a:t>Create a short online survey and email a link to it. </a:t>
            </a:r>
          </a:p>
          <a:p>
            <a:pPr marL="914400" lvl="1" indent="-457200">
              <a:buFont typeface="Arial"/>
              <a:buChar char="•"/>
            </a:pPr>
            <a:r>
              <a:rPr lang="en-US" sz="2800" b="0" dirty="0">
                <a:solidFill>
                  <a:srgbClr val="000000"/>
                </a:solidFill>
                <a:effectLst/>
                <a:ea typeface="ＭＳ Ｐゴシック" pitchFamily="-84" charset="-128"/>
              </a:rPr>
              <a:t>Fill out the short paper survey at the event </a:t>
            </a:r>
          </a:p>
          <a:p>
            <a:pPr marL="914400" lvl="1" indent="-457200">
              <a:buFont typeface="Arial"/>
              <a:buChar char="•"/>
            </a:pPr>
            <a:r>
              <a:rPr lang="en-US" sz="2800" b="0" dirty="0">
                <a:solidFill>
                  <a:srgbClr val="000000"/>
                </a:solidFill>
                <a:effectLst/>
                <a:ea typeface="ＭＳ Ｐゴシック" pitchFamily="-84" charset="-128"/>
              </a:rPr>
              <a:t>Offer Incentive: entry into a drawing of several door prizes that will be announced  at the event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 name="Content Placeholder 2"/>
          <p:cNvSpPr txBox="1">
            <a:spLocks/>
          </p:cNvSpPr>
          <p:nvPr/>
        </p:nvSpPr>
        <p:spPr bwMode="auto">
          <a:xfrm>
            <a:off x="584200" y="205740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457200" indent="-457200">
              <a:buFont typeface="Arial"/>
              <a:buChar char="•"/>
            </a:pPr>
            <a:r>
              <a:rPr lang="en-US" sz="2800" b="1" i="0" dirty="0">
                <a:solidFill>
                  <a:srgbClr val="000000"/>
                </a:solidFill>
                <a:effectLst/>
                <a:ea typeface="ＭＳ Ｐゴシック" pitchFamily="-84" charset="-128"/>
              </a:rPr>
              <a:t>Ask questions below. Capture their answers:</a:t>
            </a:r>
          </a:p>
          <a:p>
            <a:pPr marL="1371600" lvl="2" indent="-457200">
              <a:buFont typeface="Arial"/>
              <a:buChar char="•"/>
            </a:pPr>
            <a:r>
              <a:rPr lang="en-US" sz="2800" b="0" dirty="0">
                <a:solidFill>
                  <a:srgbClr val="000000"/>
                </a:solidFill>
                <a:effectLst/>
                <a:ea typeface="ＭＳ Ｐゴシック" pitchFamily="-84" charset="-128"/>
              </a:rPr>
              <a:t>How did you hear about us? </a:t>
            </a:r>
          </a:p>
          <a:p>
            <a:pPr marL="1371600" lvl="2" indent="-457200">
              <a:buFont typeface="Arial"/>
              <a:buChar char="•"/>
            </a:pPr>
            <a:r>
              <a:rPr lang="en-US" sz="2800" b="0" dirty="0">
                <a:solidFill>
                  <a:srgbClr val="000000"/>
                </a:solidFill>
                <a:effectLst/>
                <a:ea typeface="ＭＳ Ｐゴシック" pitchFamily="-84" charset="-128"/>
              </a:rPr>
              <a:t>Where did you go for information about us?</a:t>
            </a:r>
          </a:p>
          <a:p>
            <a:pPr marL="1714500" lvl="3" indent="-342900">
              <a:buFont typeface="Arial"/>
              <a:buChar char="•"/>
            </a:pPr>
            <a:r>
              <a:rPr lang="en-US" sz="2400" b="0" dirty="0" smtClean="0">
                <a:solidFill>
                  <a:srgbClr val="000000"/>
                </a:solidFill>
                <a:effectLst/>
                <a:ea typeface="ＭＳ Ｐゴシック" pitchFamily="-84" charset="-128"/>
              </a:rPr>
              <a:t>1.) Internet 2.) </a:t>
            </a:r>
            <a:r>
              <a:rPr lang="en-US" sz="2400" b="0" dirty="0">
                <a:solidFill>
                  <a:srgbClr val="000000"/>
                </a:solidFill>
                <a:effectLst/>
                <a:ea typeface="ＭＳ Ｐゴシック" pitchFamily="-84" charset="-128"/>
              </a:rPr>
              <a:t>phone  </a:t>
            </a:r>
            <a:r>
              <a:rPr lang="en-US" sz="2400" b="0" dirty="0" smtClean="0">
                <a:solidFill>
                  <a:srgbClr val="000000"/>
                </a:solidFill>
                <a:effectLst/>
                <a:ea typeface="ＭＳ Ｐゴシック" pitchFamily="-84" charset="-128"/>
              </a:rPr>
              <a:t>3.) </a:t>
            </a:r>
            <a:r>
              <a:rPr lang="en-US" sz="2400" b="0" dirty="0">
                <a:solidFill>
                  <a:srgbClr val="000000"/>
                </a:solidFill>
                <a:effectLst/>
                <a:ea typeface="ＭＳ Ｐゴシック" pitchFamily="-84" charset="-128"/>
              </a:rPr>
              <a:t>other __________</a:t>
            </a:r>
          </a:p>
          <a:p>
            <a:pPr marL="1371600" lvl="2" indent="-457200">
              <a:buFont typeface="Arial"/>
              <a:buChar char="•"/>
            </a:pPr>
            <a:r>
              <a:rPr lang="en-US" sz="2800" b="0" dirty="0">
                <a:solidFill>
                  <a:srgbClr val="000000"/>
                </a:solidFill>
                <a:effectLst/>
                <a:ea typeface="ＭＳ Ｐゴシック" pitchFamily="-84" charset="-128"/>
              </a:rPr>
              <a:t>What city/state/zip are you from?</a:t>
            </a:r>
          </a:p>
          <a:p>
            <a:pPr marL="1371600" lvl="2" indent="-457200">
              <a:buFont typeface="Arial"/>
              <a:buChar char="•"/>
            </a:pPr>
            <a:r>
              <a:rPr lang="en-US" sz="2800" b="0" dirty="0">
                <a:solidFill>
                  <a:srgbClr val="000000"/>
                </a:solidFill>
                <a:effectLst/>
                <a:ea typeface="ＭＳ Ｐゴシック" pitchFamily="-84" charset="-128"/>
              </a:rPr>
              <a:t>Are you staying overnight here?  </a:t>
            </a:r>
            <a:r>
              <a:rPr lang="en-US" sz="2800" b="0" dirty="0">
                <a:solidFill>
                  <a:srgbClr val="000000"/>
                </a:solidFill>
                <a:effectLst/>
                <a:ea typeface="ＭＳ Ｐゴシック" pitchFamily="-84" charset="-128"/>
                <a:cs typeface="Arial" pitchFamily="34" charset="0"/>
              </a:rPr>
              <a:t>Where are </a:t>
            </a:r>
            <a:r>
              <a:rPr lang="en-US" sz="2800" b="0" dirty="0" smtClean="0">
                <a:solidFill>
                  <a:srgbClr val="000000"/>
                </a:solidFill>
                <a:effectLst/>
                <a:ea typeface="ＭＳ Ｐゴシック" pitchFamily="-84" charset="-128"/>
                <a:cs typeface="Arial" pitchFamily="34" charset="0"/>
              </a:rPr>
              <a:t/>
            </a:r>
            <a:br>
              <a:rPr lang="en-US" sz="2800" b="0" dirty="0" smtClean="0">
                <a:solidFill>
                  <a:srgbClr val="000000"/>
                </a:solidFill>
                <a:effectLst/>
                <a:ea typeface="ＭＳ Ｐゴシック" pitchFamily="-84" charset="-128"/>
                <a:cs typeface="Arial" pitchFamily="34" charset="0"/>
              </a:rPr>
            </a:br>
            <a:r>
              <a:rPr lang="en-US" sz="2800" b="0" dirty="0" smtClean="0">
                <a:solidFill>
                  <a:srgbClr val="000000"/>
                </a:solidFill>
                <a:effectLst/>
                <a:ea typeface="ＭＳ Ｐゴシック" pitchFamily="-84" charset="-128"/>
                <a:cs typeface="Arial" pitchFamily="34" charset="0"/>
              </a:rPr>
              <a:t>you </a:t>
            </a:r>
            <a:r>
              <a:rPr lang="en-US" sz="2800" b="0" dirty="0">
                <a:solidFill>
                  <a:srgbClr val="000000"/>
                </a:solidFill>
                <a:effectLst/>
                <a:ea typeface="ＭＳ Ｐゴシック" pitchFamily="-84" charset="-128"/>
                <a:cs typeface="Arial" pitchFamily="34" charset="0"/>
              </a:rPr>
              <a:t>staying?  </a:t>
            </a:r>
          </a:p>
          <a:p>
            <a:pPr marL="1714500" lvl="3" indent="-342900">
              <a:buFont typeface="Arial"/>
              <a:buChar char="•"/>
            </a:pPr>
            <a:r>
              <a:rPr lang="en-US" sz="2400" b="0" dirty="0" smtClean="0">
                <a:solidFill>
                  <a:srgbClr val="000000"/>
                </a:solidFill>
                <a:effectLst/>
                <a:ea typeface="ＭＳ Ｐゴシック" pitchFamily="-84" charset="-128"/>
                <a:cs typeface="Arial" pitchFamily="34" charset="0"/>
              </a:rPr>
              <a:t>1.) Hotel</a:t>
            </a:r>
            <a:r>
              <a:rPr lang="en-US" sz="2400" b="0" dirty="0">
                <a:solidFill>
                  <a:srgbClr val="000000"/>
                </a:solidFill>
                <a:effectLst/>
                <a:ea typeface="ＭＳ Ｐゴシック" pitchFamily="-84" charset="-128"/>
                <a:cs typeface="Arial" pitchFamily="34" charset="0"/>
              </a:rPr>
              <a:t>/motel </a:t>
            </a:r>
            <a:r>
              <a:rPr lang="en-US" sz="2400" b="0" dirty="0" smtClean="0">
                <a:solidFill>
                  <a:srgbClr val="000000"/>
                </a:solidFill>
                <a:effectLst/>
                <a:ea typeface="ＭＳ Ｐゴシック" pitchFamily="-84" charset="-128"/>
                <a:cs typeface="Arial" pitchFamily="34" charset="0"/>
              </a:rPr>
              <a:t>2.) </a:t>
            </a:r>
            <a:r>
              <a:rPr lang="en-US" sz="2400" b="0" dirty="0">
                <a:solidFill>
                  <a:srgbClr val="000000"/>
                </a:solidFill>
                <a:effectLst/>
                <a:ea typeface="ＭＳ Ｐゴシック" pitchFamily="-84" charset="-128"/>
                <a:cs typeface="Arial" pitchFamily="34" charset="0"/>
              </a:rPr>
              <a:t>B&amp;B </a:t>
            </a:r>
            <a:r>
              <a:rPr lang="en-US" sz="2400" b="0" dirty="0" smtClean="0">
                <a:solidFill>
                  <a:srgbClr val="000000"/>
                </a:solidFill>
                <a:effectLst/>
                <a:ea typeface="ＭＳ Ｐゴシック" pitchFamily="-84" charset="-128"/>
                <a:cs typeface="Arial" pitchFamily="34" charset="0"/>
              </a:rPr>
              <a:t>3.) </a:t>
            </a:r>
            <a:r>
              <a:rPr lang="en-US" sz="2400" b="0" dirty="0">
                <a:solidFill>
                  <a:srgbClr val="000000"/>
                </a:solidFill>
                <a:effectLst/>
                <a:ea typeface="ＭＳ Ｐゴシック" pitchFamily="-84" charset="-128"/>
                <a:cs typeface="Arial" pitchFamily="34" charset="0"/>
              </a:rPr>
              <a:t>rental </a:t>
            </a:r>
            <a:r>
              <a:rPr lang="en-US" sz="2400" b="0" dirty="0" smtClean="0">
                <a:solidFill>
                  <a:srgbClr val="000000"/>
                </a:solidFill>
                <a:effectLst/>
                <a:ea typeface="ＭＳ Ｐゴシック" pitchFamily="-84" charset="-128"/>
                <a:cs typeface="Arial" pitchFamily="34" charset="0"/>
              </a:rPr>
              <a:t>4.) </a:t>
            </a:r>
            <a:r>
              <a:rPr lang="en-US" sz="2400" b="0" dirty="0">
                <a:solidFill>
                  <a:srgbClr val="000000"/>
                </a:solidFill>
                <a:effectLst/>
                <a:ea typeface="ＭＳ Ｐゴシック" pitchFamily="-84" charset="-128"/>
                <a:cs typeface="Arial" pitchFamily="34" charset="0"/>
              </a:rPr>
              <a:t>With friends </a:t>
            </a:r>
            <a:r>
              <a:rPr lang="en-US" sz="2400" b="0" dirty="0" smtClean="0">
                <a:solidFill>
                  <a:srgbClr val="000000"/>
                </a:solidFill>
                <a:effectLst/>
                <a:ea typeface="ＭＳ Ｐゴシック" pitchFamily="-84" charset="-128"/>
                <a:cs typeface="Arial" pitchFamily="34" charset="0"/>
              </a:rPr>
              <a:t/>
            </a:r>
            <a:br>
              <a:rPr lang="en-US" sz="2400" b="0" dirty="0" smtClean="0">
                <a:solidFill>
                  <a:srgbClr val="000000"/>
                </a:solidFill>
                <a:effectLst/>
                <a:ea typeface="ＭＳ Ｐゴシック" pitchFamily="-84" charset="-128"/>
                <a:cs typeface="Arial" pitchFamily="34" charset="0"/>
              </a:rPr>
            </a:br>
            <a:r>
              <a:rPr lang="en-US" sz="2400" b="0" dirty="0" smtClean="0">
                <a:solidFill>
                  <a:srgbClr val="000000"/>
                </a:solidFill>
                <a:effectLst/>
                <a:ea typeface="ＭＳ Ｐゴシック" pitchFamily="-84" charset="-128"/>
                <a:cs typeface="Arial" pitchFamily="34" charset="0"/>
              </a:rPr>
              <a:t>and </a:t>
            </a:r>
            <a:r>
              <a:rPr lang="en-US" sz="2400" b="0" dirty="0">
                <a:solidFill>
                  <a:srgbClr val="000000"/>
                </a:solidFill>
                <a:effectLst/>
                <a:ea typeface="ＭＳ Ｐゴシック" pitchFamily="-84" charset="-128"/>
                <a:cs typeface="Arial" pitchFamily="34" charset="0"/>
              </a:rPr>
              <a:t>family </a:t>
            </a:r>
            <a:r>
              <a:rPr lang="en-US" sz="2400" b="0" dirty="0" smtClean="0">
                <a:solidFill>
                  <a:srgbClr val="000000"/>
                </a:solidFill>
                <a:effectLst/>
                <a:ea typeface="ＭＳ Ｐゴシック" pitchFamily="-84" charset="-128"/>
                <a:cs typeface="Arial" pitchFamily="34" charset="0"/>
              </a:rPr>
              <a:t>5.) </a:t>
            </a:r>
            <a:r>
              <a:rPr lang="en-US" sz="2400" b="0" dirty="0">
                <a:solidFill>
                  <a:srgbClr val="000000"/>
                </a:solidFill>
                <a:effectLst/>
                <a:ea typeface="ＭＳ Ｐゴシック" pitchFamily="-84" charset="-128"/>
                <a:cs typeface="Arial" pitchFamily="34" charset="0"/>
              </a:rPr>
              <a:t>other _____________</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
        <p:nvSpPr>
          <p:cNvPr id="6" name="Content Placeholder 2"/>
          <p:cNvSpPr txBox="1">
            <a:spLocks/>
          </p:cNvSpPr>
          <p:nvPr/>
        </p:nvSpPr>
        <p:spPr bwMode="auto">
          <a:xfrm>
            <a:off x="889000" y="2749550"/>
            <a:ext cx="9413875" cy="525145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457200" indent="-457200">
              <a:buFont typeface="Arial"/>
              <a:buChar char="•"/>
            </a:pPr>
            <a:r>
              <a:rPr lang="en-US" sz="2800" b="1" i="0" dirty="0">
                <a:solidFill>
                  <a:srgbClr val="000000"/>
                </a:solidFill>
                <a:effectLst/>
                <a:ea typeface="ＭＳ Ｐゴシック" pitchFamily="-84" charset="-128"/>
              </a:rPr>
              <a:t>The value of anecdotal or organic discovery during </a:t>
            </a:r>
            <a:r>
              <a:rPr lang="en-US" sz="2800" b="1" i="0" dirty="0" smtClean="0">
                <a:solidFill>
                  <a:srgbClr val="000000"/>
                </a:solidFill>
                <a:effectLst/>
                <a:ea typeface="ＭＳ Ｐゴシック" pitchFamily="-84" charset="-128"/>
              </a:rPr>
              <a:t/>
            </a:r>
            <a:br>
              <a:rPr lang="en-US" sz="2800" b="1" i="0" dirty="0" smtClean="0">
                <a:solidFill>
                  <a:srgbClr val="000000"/>
                </a:solidFill>
                <a:effectLst/>
                <a:ea typeface="ＭＳ Ｐゴシック" pitchFamily="-84" charset="-128"/>
              </a:rPr>
            </a:br>
            <a:r>
              <a:rPr lang="en-US" sz="2800" b="1" i="0" dirty="0" smtClean="0">
                <a:solidFill>
                  <a:srgbClr val="000000"/>
                </a:solidFill>
                <a:effectLst/>
                <a:ea typeface="ＭＳ Ｐゴシック" pitchFamily="-84" charset="-128"/>
              </a:rPr>
              <a:t>in</a:t>
            </a:r>
            <a:r>
              <a:rPr lang="en-US" sz="2800" b="1" i="0" dirty="0">
                <a:solidFill>
                  <a:srgbClr val="000000"/>
                </a:solidFill>
                <a:effectLst/>
                <a:ea typeface="ＭＳ Ｐゴシック" pitchFamily="-84" charset="-128"/>
              </a:rPr>
              <a:t>-person visit or online to capture information, is  </a:t>
            </a:r>
          </a:p>
          <a:p>
            <a:pPr marL="971550" lvl="1" indent="-514350">
              <a:buFont typeface="+mj-lt"/>
              <a:buAutoNum type="arabicPeriod"/>
            </a:pPr>
            <a:r>
              <a:rPr lang="en-US" sz="2800" b="0" dirty="0">
                <a:solidFill>
                  <a:srgbClr val="000000"/>
                </a:solidFill>
                <a:effectLst/>
                <a:ea typeface="ＭＳ Ｐゴシック" pitchFamily="-84" charset="-128"/>
              </a:rPr>
              <a:t>Tracking </a:t>
            </a:r>
            <a:r>
              <a:rPr lang="en-US" sz="2800" b="0" dirty="0" smtClean="0">
                <a:solidFill>
                  <a:srgbClr val="000000"/>
                </a:solidFill>
                <a:effectLst/>
                <a:ea typeface="ＭＳ Ｐゴシック" pitchFamily="-84" charset="-128"/>
              </a:rPr>
              <a:t>out-of-market </a:t>
            </a:r>
            <a:r>
              <a:rPr lang="en-US" sz="2800" b="0" dirty="0">
                <a:solidFill>
                  <a:srgbClr val="000000"/>
                </a:solidFill>
                <a:effectLst/>
                <a:ea typeface="ＭＳ Ｐゴシック" pitchFamily="-84" charset="-128"/>
              </a:rPr>
              <a:t>visitors </a:t>
            </a:r>
          </a:p>
          <a:p>
            <a:pPr marL="971550" lvl="1" indent="-514350">
              <a:buFont typeface="+mj-lt"/>
              <a:buAutoNum type="arabicPeriod"/>
            </a:pPr>
            <a:r>
              <a:rPr lang="en-US" sz="2800" b="0" dirty="0">
                <a:solidFill>
                  <a:srgbClr val="000000"/>
                </a:solidFill>
                <a:effectLst/>
                <a:ea typeface="ＭＳ Ｐゴシック" pitchFamily="-84" charset="-128"/>
              </a:rPr>
              <a:t>Gaining insights about your customers.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4" name="Rectangle 3"/>
          <p:cNvSpPr/>
          <p:nvPr/>
        </p:nvSpPr>
        <p:spPr>
          <a:xfrm>
            <a:off x="-25400" y="0"/>
            <a:ext cx="10185400" cy="7620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3324761"/>
            <a:ext cx="10160000" cy="1323439"/>
          </a:xfrm>
          <a:prstGeom prst="rect">
            <a:avLst/>
          </a:prstGeom>
          <a:noFill/>
        </p:spPr>
        <p:txBody>
          <a:bodyPr wrap="square" rtlCol="0">
            <a:spAutoFit/>
          </a:bodyPr>
          <a:lstStyle/>
          <a:p>
            <a:r>
              <a:rPr lang="en-US" sz="4000" b="1" dirty="0" smtClean="0">
                <a:solidFill>
                  <a:schemeClr val="tx1"/>
                </a:solidFill>
                <a:effectLst/>
                <a:latin typeface="Calibri"/>
                <a:cs typeface="Calibri"/>
              </a:rPr>
              <a:t>Any questions about </a:t>
            </a:r>
            <a:br>
              <a:rPr lang="en-US" sz="4000" b="1" dirty="0" smtClean="0">
                <a:solidFill>
                  <a:schemeClr val="tx1"/>
                </a:solidFill>
                <a:effectLst/>
                <a:latin typeface="Calibri"/>
                <a:cs typeface="Calibri"/>
              </a:rPr>
            </a:br>
            <a:r>
              <a:rPr lang="en-US" sz="4000" b="1" dirty="0" smtClean="0">
                <a:solidFill>
                  <a:schemeClr val="tx1"/>
                </a:solidFill>
                <a:effectLst/>
                <a:latin typeface="Calibri"/>
                <a:cs typeface="Calibri"/>
              </a:rPr>
              <a:t>Direct Response?</a:t>
            </a:r>
            <a:endParaRPr lang="en-US" sz="4400" b="1" dirty="0">
              <a:solidFill>
                <a:schemeClr val="tx1"/>
              </a:solidFill>
              <a:effectLst/>
              <a:latin typeface="Calibri"/>
              <a:cs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8" cy="7639047"/>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8" name="Rectangle 7"/>
          <p:cNvSpPr/>
          <p:nvPr/>
        </p:nvSpPr>
        <p:spPr>
          <a:xfrm>
            <a:off x="0" y="0"/>
            <a:ext cx="10160000" cy="7620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0185398" cy="7639047"/>
          </a:xfrm>
          <a:prstGeom prst="rect">
            <a:avLst/>
          </a:prstGeom>
          <a:ln>
            <a:noFill/>
          </a:ln>
        </p:spPr>
      </p:pic>
      <p:sp>
        <p:nvSpPr>
          <p:cNvPr id="10" name="Rectangle 1"/>
          <p:cNvSpPr>
            <a:spLocks/>
          </p:cNvSpPr>
          <p:nvPr/>
        </p:nvSpPr>
        <p:spPr bwMode="auto">
          <a:xfrm>
            <a:off x="279400" y="7239000"/>
            <a:ext cx="9601200" cy="304800"/>
          </a:xfrm>
          <a:prstGeom prst="rect">
            <a:avLst/>
          </a:prstGeom>
          <a:noFill/>
          <a:ln w="12700">
            <a:noFill/>
            <a:miter lim="800000"/>
            <a:headEnd/>
            <a:tailEnd/>
          </a:ln>
        </p:spPr>
        <p:txBody>
          <a:bodyPr lIns="0" tIns="0" rIns="0" bIns="0" anchor="ctr"/>
          <a:lstStyle/>
          <a:p>
            <a:pPr>
              <a:lnSpc>
                <a:spcPct val="70000"/>
              </a:lnSpc>
            </a:pPr>
            <a:r>
              <a:rPr lang="en-US" sz="1400" baseline="7000" dirty="0">
                <a:effectLst>
                  <a:outerShdw blurRad="38100" dist="38100" dir="2700000" algn="tl">
                    <a:srgbClr val="C0C0C0"/>
                  </a:outerShdw>
                </a:effectLst>
                <a:latin typeface="Myriad Pro" pitchFamily="34" charset="0"/>
                <a:sym typeface="Myriad Pro" pitchFamily="34" charset="0"/>
              </a:rPr>
              <a:t>© 2013</a:t>
            </a:r>
            <a:r>
              <a:rPr lang="en-US" sz="1400" dirty="0">
                <a:effectLst>
                  <a:outerShdw blurRad="38100" dist="38100" dir="2700000" algn="tl">
                    <a:srgbClr val="C0C0C0"/>
                  </a:outerShdw>
                </a:effectLst>
                <a:latin typeface="Myriad Pro" pitchFamily="34" charset="0"/>
                <a:sym typeface="Myriad Pro" pitchFamily="34" charset="0"/>
              </a:rPr>
              <a:t> </a:t>
            </a:r>
            <a:r>
              <a:rPr lang="en-US" sz="1400" baseline="7000" dirty="0">
                <a:effectLst>
                  <a:outerShdw blurRad="38100" dist="38100" dir="2700000" algn="tl">
                    <a:srgbClr val="C0C0C0"/>
                  </a:outerShdw>
                </a:effectLst>
                <a:latin typeface="Myriad Pro" pitchFamily="34" charset="0"/>
                <a:sym typeface="Myriad Pro" pitchFamily="34" charset="0"/>
              </a:rPr>
              <a:t> Shepherd.  All rights reserved. Any duplication, reproduction or usage of this document or any portion thereof without the written consent from Shepherd is prohibited.</a:t>
            </a:r>
          </a:p>
        </p:txBody>
      </p:sp>
      <p:sp>
        <p:nvSpPr>
          <p:cNvPr id="11" name="Content Placeholder 2"/>
          <p:cNvSpPr txBox="1">
            <a:spLocks/>
          </p:cNvSpPr>
          <p:nvPr/>
        </p:nvSpPr>
        <p:spPr bwMode="auto">
          <a:xfrm>
            <a:off x="7594600" y="5105400"/>
            <a:ext cx="2667000" cy="533400"/>
          </a:xfrm>
          <a:prstGeom prst="rect">
            <a:avLst/>
          </a:prstGeom>
          <a:noFill/>
          <a:ln w="9525">
            <a:noFill/>
            <a:miter lim="800000"/>
            <a:headEnd/>
            <a:tailEnd/>
          </a:ln>
        </p:spPr>
        <p:txBody>
          <a:bodyPr vert="horz" wrap="square" lIns="101598" tIns="50798" rIns="101598" bIns="50798" numCol="1" rtlCol="0" anchor="t" anchorCtr="0" compatLnSpc="1">
            <a:prstTxWarp prst="textNoShape">
              <a:avLst/>
            </a:prstTxWarp>
            <a:normAutofit/>
          </a:bodyPr>
          <a:lstStyle>
            <a:lvl1pPr marL="379413" indent="-379413" algn="l" defTabSz="1014413" rtl="0" eaLnBrk="0" fontAlgn="base" hangingPunct="0">
              <a:spcBef>
                <a:spcPct val="20000"/>
              </a:spcBef>
              <a:spcAft>
                <a:spcPct val="0"/>
              </a:spcAft>
              <a:buFont typeface="Arial" pitchFamily="34" charset="0"/>
              <a:buChar char="•"/>
              <a:defRPr sz="3600" kern="1200">
                <a:solidFill>
                  <a:schemeClr val="tx1"/>
                </a:solidFill>
                <a:latin typeface="+mn-lt"/>
                <a:ea typeface="ＭＳ Ｐゴシック" charset="0"/>
                <a:cs typeface="ＭＳ Ｐゴシック" charset="0"/>
              </a:defRPr>
            </a:lvl1pPr>
            <a:lvl2pPr marL="823913" indent="-315913" algn="l" defTabSz="1014413" rtl="0" eaLnBrk="0" fontAlgn="base" hangingPunct="0">
              <a:spcBef>
                <a:spcPct val="20000"/>
              </a:spcBef>
              <a:spcAft>
                <a:spcPct val="0"/>
              </a:spcAft>
              <a:buFont typeface="Arial" pitchFamily="34" charset="0"/>
              <a:buChar char="–"/>
              <a:defRPr sz="3100" kern="1200">
                <a:solidFill>
                  <a:schemeClr val="tx1"/>
                </a:solidFill>
                <a:latin typeface="+mn-lt"/>
                <a:ea typeface="ＭＳ Ｐゴシック" charset="0"/>
                <a:cs typeface="+mn-cs"/>
              </a:defRPr>
            </a:lvl2pPr>
            <a:lvl3pPr marL="1268413" indent="-252413" algn="l" defTabSz="1014413" rtl="0" eaLnBrk="0" fontAlgn="base" hangingPunct="0">
              <a:spcBef>
                <a:spcPct val="20000"/>
              </a:spcBef>
              <a:spcAft>
                <a:spcPct val="0"/>
              </a:spcAft>
              <a:buFont typeface="Arial" pitchFamily="34" charset="0"/>
              <a:buChar char="•"/>
              <a:defRPr sz="2700" kern="1200">
                <a:solidFill>
                  <a:schemeClr val="tx1"/>
                </a:solidFill>
                <a:latin typeface="+mn-lt"/>
                <a:ea typeface="ＭＳ Ｐゴシック" charset="0"/>
                <a:cs typeface="+mn-cs"/>
              </a:defRPr>
            </a:lvl3pPr>
            <a:lvl4pPr marL="1776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4pPr>
            <a:lvl5pPr marL="2284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5pPr>
            <a:lvl6pPr marL="279394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93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92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913"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380992" indent="-380992" defTabSz="1015980" fontAlgn="auto">
              <a:spcAft>
                <a:spcPts val="0"/>
              </a:spcAft>
              <a:buFont typeface="Arial" pitchFamily="34" charset="0"/>
              <a:buNone/>
              <a:defRPr/>
            </a:pPr>
            <a:r>
              <a:rPr lang="en-US" sz="2400" dirty="0" smtClean="0">
                <a:solidFill>
                  <a:schemeClr val="bg1">
                    <a:lumMod val="75000"/>
                  </a:schemeClr>
                </a:solidFill>
                <a:effectLst/>
                <a:latin typeface="Calibri"/>
                <a:ea typeface="+mn-ea"/>
                <a:cs typeface="Calibri"/>
              </a:rPr>
              <a:t>October 29, 2013</a:t>
            </a:r>
          </a:p>
          <a:p>
            <a:pPr marL="380992" indent="-380992" defTabSz="1015980" fontAlgn="auto">
              <a:spcAft>
                <a:spcPts val="0"/>
              </a:spcAft>
              <a:buFont typeface="Arial" pitchFamily="34" charset="0"/>
              <a:buNone/>
              <a:defRPr/>
            </a:pPr>
            <a:endParaRPr lang="en-US" dirty="0" smtClean="0">
              <a:solidFill>
                <a:schemeClr val="bg1">
                  <a:lumMod val="75000"/>
                </a:schemeClr>
              </a:solidFill>
              <a:effectLst/>
              <a:latin typeface="Calibri"/>
              <a:ea typeface="+mn-ea"/>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7" cy="7639047"/>
          </a:xfrm>
          <a:prstGeom prst="rect">
            <a:avLst/>
          </a:prstGeom>
        </p:spPr>
      </p:pic>
      <p:pic>
        <p:nvPicPr>
          <p:cNvPr id="9" name="Picture 4"/>
          <p:cNvPicPr>
            <a:picLocks noChangeAspect="1"/>
          </p:cNvPicPr>
          <p:nvPr/>
        </p:nvPicPr>
        <p:blipFill>
          <a:blip r:embed="rId4"/>
          <a:srcRect/>
          <a:stretch>
            <a:fillRect/>
          </a:stretch>
        </p:blipFill>
        <p:spPr bwMode="auto">
          <a:xfrm>
            <a:off x="1803400" y="1828800"/>
            <a:ext cx="7097713" cy="4898858"/>
          </a:xfrm>
          <a:prstGeom prst="rect">
            <a:avLst/>
          </a:prstGeom>
          <a:noFill/>
          <a:ln w="9525">
            <a:noFill/>
            <a:miter lim="800000"/>
            <a:headEnd/>
            <a:tailEnd/>
          </a:ln>
        </p:spPr>
      </p:pic>
      <p:sp>
        <p:nvSpPr>
          <p:cNvPr id="10" name="Content Placeholder 3"/>
          <p:cNvSpPr txBox="1">
            <a:spLocks/>
          </p:cNvSpPr>
          <p:nvPr/>
        </p:nvSpPr>
        <p:spPr>
          <a:xfrm>
            <a:off x="6680200" y="1524000"/>
            <a:ext cx="2921000" cy="1477962"/>
          </a:xfrm>
          <a:prstGeom prst="rect">
            <a:avLst/>
          </a:prstGeom>
        </p:spPr>
        <p:txBody>
          <a:bodyPr lIns="101599" tIns="50799" rIns="101599" bIns="50799"/>
          <a:lstStyle/>
          <a:p>
            <a:pPr defTabSz="457200">
              <a:spcBef>
                <a:spcPct val="20000"/>
              </a:spcBef>
              <a:buFont typeface="Arial" pitchFamily="34" charset="0"/>
              <a:buNone/>
            </a:pPr>
            <a:r>
              <a:rPr lang="en-US" b="1" dirty="0">
                <a:solidFill>
                  <a:srgbClr val="000000"/>
                </a:solidFill>
                <a:effectLst/>
                <a:latin typeface="Calibri" pitchFamily="34" charset="0"/>
              </a:rPr>
              <a:t>Stimulating Conversation</a:t>
            </a:r>
          </a:p>
        </p:txBody>
      </p:sp>
      <p:sp>
        <p:nvSpPr>
          <p:cNvPr id="7" name="Content Placeholder 3"/>
          <p:cNvSpPr txBox="1">
            <a:spLocks/>
          </p:cNvSpPr>
          <p:nvPr/>
        </p:nvSpPr>
        <p:spPr>
          <a:xfrm>
            <a:off x="-21167" y="4800600"/>
            <a:ext cx="3476625" cy="1528763"/>
          </a:xfrm>
          <a:prstGeom prst="rect">
            <a:avLst/>
          </a:prstGeom>
        </p:spPr>
        <p:txBody>
          <a:bodyPr lIns="101599" tIns="50799" rIns="101599" bIns="50799"/>
          <a:lstStyle/>
          <a:p>
            <a:pPr defTabSz="457200">
              <a:spcBef>
                <a:spcPct val="20000"/>
              </a:spcBef>
              <a:buFont typeface="Arial" pitchFamily="34" charset="0"/>
              <a:buNone/>
            </a:pPr>
            <a:r>
              <a:rPr lang="en-US" b="1" dirty="0">
                <a:solidFill>
                  <a:srgbClr val="000000"/>
                </a:solidFill>
                <a:effectLst/>
                <a:latin typeface="Calibri" pitchFamily="34" charset="0"/>
              </a:rPr>
              <a:t>Simply put: </a:t>
            </a:r>
            <a:r>
              <a:rPr lang="en-US" b="1" dirty="0" smtClean="0">
                <a:solidFill>
                  <a:srgbClr val="000000"/>
                </a:solidFill>
                <a:effectLst/>
                <a:latin typeface="Calibri" pitchFamily="34" charset="0"/>
              </a:rPr>
              <a:t/>
            </a:r>
            <a:br>
              <a:rPr lang="en-US" b="1" dirty="0" smtClean="0">
                <a:solidFill>
                  <a:srgbClr val="000000"/>
                </a:solidFill>
                <a:effectLst/>
                <a:latin typeface="Calibri" pitchFamily="34" charset="0"/>
              </a:rPr>
            </a:br>
            <a:r>
              <a:rPr lang="en-US" altLang="en-US" b="1" dirty="0" smtClean="0">
                <a:solidFill>
                  <a:srgbClr val="000000"/>
                </a:solidFill>
                <a:effectLst/>
                <a:latin typeface="Calibri" pitchFamily="34" charset="0"/>
              </a:rPr>
              <a:t>“</a:t>
            </a:r>
            <a:r>
              <a:rPr lang="en-US" b="1" dirty="0">
                <a:solidFill>
                  <a:srgbClr val="000000"/>
                </a:solidFill>
                <a:effectLst/>
                <a:latin typeface="Calibri" pitchFamily="34" charset="0"/>
              </a:rPr>
              <a:t>Word-of-mouth</a:t>
            </a:r>
            <a:r>
              <a:rPr lang="en-US" altLang="en-US" b="1" dirty="0">
                <a:solidFill>
                  <a:srgbClr val="000000"/>
                </a:solidFill>
                <a:effectLst/>
                <a:latin typeface="Calibri" pitchFamily="34" charset="0"/>
              </a:rPr>
              <a:t>”</a:t>
            </a:r>
            <a:endParaRPr lang="en-US" b="1" dirty="0">
              <a:solidFill>
                <a:srgbClr val="000000"/>
              </a:solidFill>
              <a:effectLst/>
              <a:latin typeface="Calibri" pitchFamily="34" charset="0"/>
            </a:endParaRPr>
          </a:p>
        </p:txBody>
      </p:sp>
      <p:sp>
        <p:nvSpPr>
          <p:cNvPr id="8" name="Content Placeholder 3"/>
          <p:cNvSpPr txBox="1">
            <a:spLocks/>
          </p:cNvSpPr>
          <p:nvPr/>
        </p:nvSpPr>
        <p:spPr>
          <a:xfrm>
            <a:off x="6299200" y="6318250"/>
            <a:ext cx="2968625" cy="1225550"/>
          </a:xfrm>
          <a:prstGeom prst="rect">
            <a:avLst/>
          </a:prstGeom>
        </p:spPr>
        <p:txBody>
          <a:bodyPr lIns="101599" tIns="50799" rIns="101599" bIns="50799"/>
          <a:lstStyle/>
          <a:p>
            <a:pPr defTabSz="457200">
              <a:spcBef>
                <a:spcPct val="20000"/>
              </a:spcBef>
              <a:buFont typeface="Arial" pitchFamily="34" charset="0"/>
              <a:buNone/>
            </a:pPr>
            <a:r>
              <a:rPr lang="en-US" b="1" dirty="0">
                <a:solidFill>
                  <a:srgbClr val="000000"/>
                </a:solidFill>
                <a:effectLst/>
                <a:latin typeface="Calibri" pitchFamily="34" charset="0"/>
              </a:rPr>
              <a:t>Building relationships</a:t>
            </a:r>
          </a:p>
        </p:txBody>
      </p:sp>
      <p:sp>
        <p:nvSpPr>
          <p:cNvPr id="12" name="Content Placeholder 2"/>
          <p:cNvSpPr txBox="1">
            <a:spLocks/>
          </p:cNvSpPr>
          <p:nvPr/>
        </p:nvSpPr>
        <p:spPr bwMode="auto">
          <a:xfrm>
            <a:off x="584200" y="914400"/>
            <a:ext cx="9413875" cy="6858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600" b="1" i="0" dirty="0" smtClean="0">
                <a:solidFill>
                  <a:srgbClr val="000000"/>
                </a:solidFill>
                <a:effectLst/>
                <a:ea typeface="ＭＳ Ｐゴシック" pitchFamily="-84" charset="-128"/>
              </a:rPr>
              <a:t>What </a:t>
            </a:r>
            <a:r>
              <a:rPr lang="en-US" sz="3600" b="1" dirty="0" smtClean="0">
                <a:solidFill>
                  <a:srgbClr val="000000"/>
                </a:solidFill>
                <a:effectLst/>
                <a:ea typeface="ＭＳ Ｐゴシック" pitchFamily="-84" charset="-128"/>
              </a:rPr>
              <a:t>is</a:t>
            </a:r>
            <a:r>
              <a:rPr lang="en-US" sz="3600" b="1" i="0" dirty="0" smtClean="0">
                <a:solidFill>
                  <a:srgbClr val="000000"/>
                </a:solidFill>
                <a:effectLst/>
                <a:ea typeface="ＭＳ Ｐゴシック" pitchFamily="-84" charset="-128"/>
              </a:rPr>
              <a:t> Social Media?</a:t>
            </a:r>
            <a:endParaRPr lang="en-US" sz="2800" b="0" dirty="0">
              <a:solidFill>
                <a:srgbClr val="000000"/>
              </a:solidFill>
              <a:effectLst/>
              <a:ea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0160000" cy="7620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4" name="Title 1"/>
          <p:cNvSpPr>
            <a:spLocks noGrp="1"/>
          </p:cNvSpPr>
          <p:nvPr>
            <p:ph type="title"/>
          </p:nvPr>
        </p:nvSpPr>
        <p:spPr>
          <a:xfrm>
            <a:off x="736600" y="1295400"/>
            <a:ext cx="9526587" cy="1270000"/>
          </a:xfrm>
        </p:spPr>
        <p:txBody>
          <a:bodyPr/>
          <a:lstStyle/>
          <a:p>
            <a:pPr algn="l"/>
            <a:r>
              <a:rPr lang="en-US" sz="4100" b="1" dirty="0" smtClean="0">
                <a:latin typeface="Calibri"/>
                <a:ea typeface="ＭＳ Ｐゴシック" pitchFamily="-84" charset="-128"/>
                <a:cs typeface="Calibri"/>
              </a:rPr>
              <a:t>The Pennants</a:t>
            </a:r>
          </a:p>
        </p:txBody>
      </p:sp>
      <p:sp>
        <p:nvSpPr>
          <p:cNvPr id="5" name="Content Placeholder 2"/>
          <p:cNvSpPr>
            <a:spLocks noGrp="1"/>
          </p:cNvSpPr>
          <p:nvPr>
            <p:ph idx="1"/>
          </p:nvPr>
        </p:nvSpPr>
        <p:spPr>
          <a:xfrm>
            <a:off x="1228725" y="2368550"/>
            <a:ext cx="9413875" cy="4260850"/>
          </a:xfrm>
        </p:spPr>
        <p:txBody>
          <a:bodyPr/>
          <a:lstStyle/>
          <a:p>
            <a:r>
              <a:rPr lang="en-US" sz="2900" dirty="0" smtClean="0">
                <a:latin typeface="Calibri"/>
                <a:ea typeface="ＭＳ Ｐゴシック" pitchFamily="-84" charset="-128"/>
                <a:cs typeface="Calibri"/>
              </a:rPr>
              <a:t>Marks the Historic Coast as a cultural destination</a:t>
            </a:r>
          </a:p>
          <a:p>
            <a:r>
              <a:rPr lang="en-US" sz="2900" dirty="0" smtClean="0">
                <a:latin typeface="Calibri"/>
                <a:ea typeface="ＭＳ Ｐゴシック" pitchFamily="-84" charset="-128"/>
                <a:cs typeface="Calibri"/>
              </a:rPr>
              <a:t>Series of pennants symbolizes the diversity </a:t>
            </a:r>
            <a:br>
              <a:rPr lang="en-US" sz="2900" dirty="0" smtClean="0">
                <a:latin typeface="Calibri"/>
                <a:ea typeface="ＭＳ Ｐゴシック" pitchFamily="-84" charset="-128"/>
                <a:cs typeface="Calibri"/>
              </a:rPr>
            </a:br>
            <a:r>
              <a:rPr lang="en-US" sz="2900" dirty="0" smtClean="0">
                <a:latin typeface="Calibri"/>
                <a:ea typeface="ＭＳ Ｐゴシック" pitchFamily="-84" charset="-128"/>
                <a:cs typeface="Calibri"/>
              </a:rPr>
              <a:t>of cultural offerings</a:t>
            </a:r>
          </a:p>
          <a:p>
            <a:r>
              <a:rPr lang="en-US" sz="2900" dirty="0" smtClean="0">
                <a:latin typeface="Calibri"/>
                <a:ea typeface="ＭＳ Ｐゴシック" pitchFamily="-84" charset="-128"/>
                <a:cs typeface="Calibri"/>
              </a:rPr>
              <a:t>Pennants appear in templates, print pieces,</a:t>
            </a:r>
            <a:br>
              <a:rPr lang="en-US" sz="2900" dirty="0" smtClean="0">
                <a:latin typeface="Calibri"/>
                <a:ea typeface="ＭＳ Ｐゴシック" pitchFamily="-84" charset="-128"/>
                <a:cs typeface="Calibri"/>
              </a:rPr>
            </a:br>
            <a:r>
              <a:rPr lang="en-US" sz="2900" dirty="0" smtClean="0">
                <a:latin typeface="Calibri"/>
                <a:ea typeface="ＭＳ Ｐゴシック" pitchFamily="-84" charset="-128"/>
                <a:cs typeface="Calibri"/>
              </a:rPr>
              <a:t>online ads</a:t>
            </a:r>
          </a:p>
          <a:p>
            <a:r>
              <a:rPr lang="en-US" sz="2900" dirty="0" smtClean="0">
                <a:latin typeface="Calibri"/>
                <a:ea typeface="ＭＳ Ｐゴシック" pitchFamily="-84" charset="-128"/>
                <a:cs typeface="Calibri"/>
              </a:rPr>
              <a:t>Use physical flags to identify cultural places</a:t>
            </a:r>
            <a:br>
              <a:rPr lang="en-US" sz="2900" dirty="0" smtClean="0">
                <a:latin typeface="Calibri"/>
                <a:ea typeface="ＭＳ Ｐゴシック" pitchFamily="-84" charset="-128"/>
                <a:cs typeface="Calibri"/>
              </a:rPr>
            </a:br>
            <a:r>
              <a:rPr lang="en-US" sz="2900" dirty="0" smtClean="0">
                <a:latin typeface="Calibri"/>
                <a:ea typeface="ＭＳ Ｐゴシック" pitchFamily="-84" charset="-128"/>
                <a:cs typeface="Calibri"/>
              </a:rPr>
              <a:t>and events</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7" cy="7639047"/>
          </a:xfrm>
          <a:prstGeom prst="rect">
            <a:avLst/>
          </a:prstGeom>
        </p:spPr>
      </p:pic>
      <p:cxnSp>
        <p:nvCxnSpPr>
          <p:cNvPr id="11" name="Straight Connector 10"/>
          <p:cNvCxnSpPr/>
          <p:nvPr/>
        </p:nvCxnSpPr>
        <p:spPr>
          <a:xfrm>
            <a:off x="4622800" y="1644650"/>
            <a:ext cx="0" cy="4779963"/>
          </a:xfrm>
          <a:prstGeom prst="line">
            <a:avLst/>
          </a:prstGeom>
          <a:ln>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239837" y="6996113"/>
            <a:ext cx="7726363" cy="444500"/>
          </a:xfrm>
          <a:prstGeom prst="rect">
            <a:avLst/>
          </a:prstGeom>
        </p:spPr>
        <p:txBody>
          <a:bodyPr lIns="101599" tIns="50799" rIns="101599" bIns="50799">
            <a:spAutoFit/>
          </a:bodyPr>
          <a:lstStyle/>
          <a:p>
            <a:r>
              <a:rPr lang="en-US" sz="1100" dirty="0">
                <a:solidFill>
                  <a:srgbClr val="A6A6A6"/>
                </a:solidFill>
                <a:effectLst>
                  <a:outerShdw blurRad="38100" dist="38100" dir="2700000" algn="tl">
                    <a:srgbClr val="C0C0C0"/>
                  </a:outerShdw>
                </a:effectLst>
              </a:rPr>
              <a:t>Source: Brenner, Joanna. "Pew Research Center's Internet &amp; American Life Project.</a:t>
            </a:r>
            <a:r>
              <a:rPr lang="en-US" sz="1100" i="1" dirty="0">
                <a:solidFill>
                  <a:srgbClr val="A6A6A6"/>
                </a:solidFill>
                <a:effectLst>
                  <a:outerShdw blurRad="38100" dist="38100" dir="2700000" algn="tl">
                    <a:srgbClr val="C0C0C0"/>
                  </a:outerShdw>
                </a:effectLst>
              </a:rPr>
              <a:t>" Pew Internet: Social Networking (full Detail)</a:t>
            </a:r>
            <a:r>
              <a:rPr lang="en-US" sz="1100" dirty="0">
                <a:solidFill>
                  <a:srgbClr val="A6A6A6"/>
                </a:solidFill>
                <a:effectLst>
                  <a:outerShdw blurRad="38100" dist="38100" dir="2700000" algn="tl">
                    <a:srgbClr val="C0C0C0"/>
                  </a:outerShdw>
                </a:effectLst>
              </a:rPr>
              <a:t>. </a:t>
            </a:r>
            <a:r>
              <a:rPr lang="en-US" sz="1100" dirty="0" err="1">
                <a:solidFill>
                  <a:srgbClr val="A6A6A6"/>
                </a:solidFill>
                <a:effectLst>
                  <a:outerShdw blurRad="38100" dist="38100" dir="2700000" algn="tl">
                    <a:srgbClr val="C0C0C0"/>
                  </a:outerShdw>
                </a:effectLst>
              </a:rPr>
              <a:t>N.p</a:t>
            </a:r>
            <a:r>
              <a:rPr lang="en-US" sz="1100" dirty="0">
                <a:solidFill>
                  <a:srgbClr val="A6A6A6"/>
                </a:solidFill>
                <a:effectLst>
                  <a:outerShdw blurRad="38100" dist="38100" dir="2700000" algn="tl">
                    <a:srgbClr val="C0C0C0"/>
                  </a:outerShdw>
                </a:effectLst>
              </a:rPr>
              <a:t>., 5 Aug. 2013. Web. 08 Oct. 2013.</a:t>
            </a:r>
          </a:p>
        </p:txBody>
      </p:sp>
      <p:sp>
        <p:nvSpPr>
          <p:cNvPr id="17415" name="Rectangle 4"/>
          <p:cNvSpPr>
            <a:spLocks noChangeArrowheads="1"/>
          </p:cNvSpPr>
          <p:nvPr/>
        </p:nvSpPr>
        <p:spPr bwMode="auto">
          <a:xfrm>
            <a:off x="508000" y="1975009"/>
            <a:ext cx="3525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3800" b="1" dirty="0">
                <a:solidFill>
                  <a:schemeClr val="accent1"/>
                </a:solidFill>
                <a:latin typeface="Calibri"/>
                <a:ea typeface="ヒラギノ明朝 ProN W3" charset="0"/>
                <a:cs typeface="Calibri"/>
                <a:sym typeface="Hoefler Text" charset="0"/>
              </a:rPr>
              <a:t>72%</a:t>
            </a:r>
          </a:p>
        </p:txBody>
      </p:sp>
      <p:sp>
        <p:nvSpPr>
          <p:cNvPr id="8" name="Rectangle 7"/>
          <p:cNvSpPr/>
          <p:nvPr/>
        </p:nvSpPr>
        <p:spPr bwMode="auto">
          <a:xfrm>
            <a:off x="431800" y="4106863"/>
            <a:ext cx="3719513" cy="922337"/>
          </a:xfrm>
          <a:prstGeom prst="rect">
            <a:avLst/>
          </a:prstGeom>
        </p:spPr>
        <p:txBody>
          <a:bodyPr>
            <a:spAutoFit/>
          </a:bodyPr>
          <a:lstStyle/>
          <a:p>
            <a:r>
              <a:rPr lang="en-US" sz="2700" dirty="0">
                <a:solidFill>
                  <a:schemeClr val="bg1">
                    <a:lumMod val="75000"/>
                  </a:schemeClr>
                </a:solidFill>
                <a:effectLst>
                  <a:outerShdw blurRad="38100" dist="38100" dir="2700000" algn="tl">
                    <a:srgbClr val="C0C0C0"/>
                  </a:outerShdw>
                </a:effectLst>
                <a:latin typeface="Calibri"/>
                <a:cs typeface="Calibri"/>
              </a:rPr>
              <a:t>of online adults use social networking sites</a:t>
            </a:r>
          </a:p>
        </p:txBody>
      </p:sp>
      <p:cxnSp>
        <p:nvCxnSpPr>
          <p:cNvPr id="12" name="Straight Connector 11"/>
          <p:cNvCxnSpPr/>
          <p:nvPr/>
        </p:nvCxnSpPr>
        <p:spPr bwMode="auto">
          <a:xfrm flipH="1">
            <a:off x="663575" y="4138613"/>
            <a:ext cx="3271838"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flipH="1">
            <a:off x="663575" y="5111750"/>
            <a:ext cx="3271838" cy="0"/>
          </a:xfrm>
          <a:prstGeom prst="line">
            <a:avLst/>
          </a:prstGeom>
          <a:ln>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rotWithShape="1">
          <a:blip r:embed="rId4">
            <a:duotone>
              <a:schemeClr val="accent5">
                <a:shade val="45000"/>
                <a:satMod val="135000"/>
              </a:schemeClr>
              <a:prstClr val="white"/>
            </a:duotone>
          </a:blip>
          <a:srcRect l="11163" t="7955" r="10428" b="10228"/>
          <a:stretch/>
        </p:blipFill>
        <p:spPr>
          <a:xfrm>
            <a:off x="5694249" y="1643945"/>
            <a:ext cx="3237254" cy="3378004"/>
          </a:xfrm>
          <a:prstGeom prst="rect">
            <a:avLst/>
          </a:prstGeom>
        </p:spPr>
      </p:pic>
      <p:pic>
        <p:nvPicPr>
          <p:cNvPr id="32" name="Picture 31"/>
          <p:cNvPicPr>
            <a:picLocks noChangeAspect="1"/>
          </p:cNvPicPr>
          <p:nvPr/>
        </p:nvPicPr>
        <p:blipFill>
          <a:blip r:embed="rId5">
            <a:duotone>
              <a:schemeClr val="accent6">
                <a:shade val="45000"/>
                <a:satMod val="135000"/>
              </a:schemeClr>
              <a:prstClr val="white"/>
            </a:duotone>
          </a:blip>
          <a:stretch>
            <a:fillRect/>
          </a:stretch>
        </p:blipFill>
        <p:spPr>
          <a:xfrm>
            <a:off x="5172965" y="5163763"/>
            <a:ext cx="4134556" cy="1524000"/>
          </a:xfrm>
          <a:prstGeom prst="rect">
            <a:avLst/>
          </a:prstGeom>
        </p:spPr>
      </p:pic>
      <p:sp>
        <p:nvSpPr>
          <p:cNvPr id="14" name="Content Placeholder 2"/>
          <p:cNvSpPr txBox="1">
            <a:spLocks/>
          </p:cNvSpPr>
          <p:nvPr/>
        </p:nvSpPr>
        <p:spPr bwMode="auto">
          <a:xfrm>
            <a:off x="584200" y="762000"/>
            <a:ext cx="9413875" cy="6858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600" b="1" i="0" dirty="0" smtClean="0">
                <a:solidFill>
                  <a:srgbClr val="000000"/>
                </a:solidFill>
                <a:effectLst/>
                <a:ea typeface="ＭＳ Ｐゴシック" pitchFamily="-84" charset="-128"/>
              </a:rPr>
              <a:t>Who </a:t>
            </a:r>
            <a:r>
              <a:rPr lang="en-US" sz="3600" b="1" dirty="0" smtClean="0">
                <a:solidFill>
                  <a:srgbClr val="000000"/>
                </a:solidFill>
                <a:effectLst/>
                <a:ea typeface="ＭＳ Ｐゴシック" pitchFamily="-84" charset="-128"/>
              </a:rPr>
              <a:t>uses</a:t>
            </a:r>
            <a:r>
              <a:rPr lang="en-US" sz="3600" b="1" i="0" dirty="0" smtClean="0">
                <a:solidFill>
                  <a:srgbClr val="000000"/>
                </a:solidFill>
                <a:effectLst/>
                <a:ea typeface="ＭＳ Ｐゴシック" pitchFamily="-84" charset="-128"/>
              </a:rPr>
              <a:t> Social Media?</a:t>
            </a:r>
            <a:endParaRPr lang="en-US" sz="2800" b="0" dirty="0">
              <a:solidFill>
                <a:srgbClr val="000000"/>
              </a:solidFill>
              <a:effectLst/>
              <a:ea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7" cy="7639047"/>
          </a:xfrm>
          <a:prstGeom prst="rect">
            <a:avLst/>
          </a:prstGeom>
        </p:spPr>
      </p:pic>
      <p:cxnSp>
        <p:nvCxnSpPr>
          <p:cNvPr id="11" name="Straight Connector 10"/>
          <p:cNvCxnSpPr/>
          <p:nvPr/>
        </p:nvCxnSpPr>
        <p:spPr>
          <a:xfrm>
            <a:off x="4622800" y="1644650"/>
            <a:ext cx="0" cy="4779963"/>
          </a:xfrm>
          <a:prstGeom prst="line">
            <a:avLst/>
          </a:prstGeom>
          <a:ln>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8000" y="6996113"/>
            <a:ext cx="7726363" cy="444500"/>
          </a:xfrm>
          <a:prstGeom prst="rect">
            <a:avLst/>
          </a:prstGeom>
        </p:spPr>
        <p:txBody>
          <a:bodyPr lIns="101599" tIns="50799" rIns="101599" bIns="50799">
            <a:spAutoFit/>
          </a:bodyPr>
          <a:lstStyle/>
          <a:p>
            <a:r>
              <a:rPr lang="en-US" sz="1100">
                <a:solidFill>
                  <a:srgbClr val="A6A6A6"/>
                </a:solidFill>
                <a:effectLst>
                  <a:outerShdw blurRad="38100" dist="38100" dir="2700000" algn="tl">
                    <a:srgbClr val="C0C0C0"/>
                  </a:outerShdw>
                </a:effectLst>
              </a:rPr>
              <a:t>Source: Brenner, Joanna. "Pew Research Center's Internet &amp; American Life Project.</a:t>
            </a:r>
            <a:r>
              <a:rPr lang="en-US" sz="1100" i="1">
                <a:solidFill>
                  <a:srgbClr val="A6A6A6"/>
                </a:solidFill>
                <a:effectLst>
                  <a:outerShdw blurRad="38100" dist="38100" dir="2700000" algn="tl">
                    <a:srgbClr val="C0C0C0"/>
                  </a:outerShdw>
                </a:effectLst>
              </a:rPr>
              <a:t>" Pew Internet: Social Networking (full Detail)</a:t>
            </a:r>
            <a:r>
              <a:rPr lang="en-US" sz="1100">
                <a:solidFill>
                  <a:srgbClr val="A6A6A6"/>
                </a:solidFill>
                <a:effectLst>
                  <a:outerShdw blurRad="38100" dist="38100" dir="2700000" algn="tl">
                    <a:srgbClr val="C0C0C0"/>
                  </a:outerShdw>
                </a:effectLst>
              </a:rPr>
              <a:t>. N.p., 5 Aug. 2013. Web. 08 Oct. 2013.</a:t>
            </a:r>
          </a:p>
        </p:txBody>
      </p:sp>
      <p:pic>
        <p:nvPicPr>
          <p:cNvPr id="31" name="Picture 30"/>
          <p:cNvPicPr>
            <a:picLocks noChangeAspect="1"/>
          </p:cNvPicPr>
          <p:nvPr/>
        </p:nvPicPr>
        <p:blipFill>
          <a:blip r:embed="rId4">
            <a:duotone>
              <a:schemeClr val="accent3">
                <a:shade val="45000"/>
                <a:satMod val="135000"/>
              </a:schemeClr>
              <a:prstClr val="white"/>
            </a:duotone>
          </a:blip>
          <a:stretch>
            <a:fillRect/>
          </a:stretch>
        </p:blipFill>
        <p:spPr>
          <a:xfrm>
            <a:off x="5472625" y="1662903"/>
            <a:ext cx="1102934" cy="4761181"/>
          </a:xfrm>
          <a:prstGeom prst="rect">
            <a:avLst/>
          </a:prstGeom>
        </p:spPr>
      </p:pic>
      <p:sp>
        <p:nvSpPr>
          <p:cNvPr id="32" name="Rectangle 31"/>
          <p:cNvSpPr/>
          <p:nvPr/>
        </p:nvSpPr>
        <p:spPr>
          <a:xfrm>
            <a:off x="6892925" y="2073275"/>
            <a:ext cx="2149475" cy="517525"/>
          </a:xfrm>
          <a:prstGeom prst="rect">
            <a:avLst/>
          </a:prstGeom>
        </p:spPr>
        <p:txBody>
          <a:bodyPr lIns="101599" tIns="50799" rIns="101599" bIns="50799">
            <a:spAutoFit/>
          </a:bodyPr>
          <a:lstStyle/>
          <a:p>
            <a:pPr algn="l"/>
            <a:r>
              <a:rPr lang="en-US" sz="2700" b="1" dirty="0">
                <a:solidFill>
                  <a:srgbClr val="7F7F7F"/>
                </a:solidFill>
                <a:effectLst>
                  <a:outerShdw blurRad="38100" dist="38100" dir="2700000" algn="tl">
                    <a:srgbClr val="C0C0C0"/>
                  </a:outerShdw>
                </a:effectLst>
                <a:latin typeface="Calibri"/>
                <a:cs typeface="Calibri"/>
              </a:rPr>
              <a:t>&lt; $30K/</a:t>
            </a:r>
            <a:r>
              <a:rPr lang="en-US" sz="2700" b="1" dirty="0" err="1">
                <a:solidFill>
                  <a:srgbClr val="7F7F7F"/>
                </a:solidFill>
                <a:effectLst>
                  <a:outerShdw blurRad="38100" dist="38100" dir="2700000" algn="tl">
                    <a:srgbClr val="C0C0C0"/>
                  </a:outerShdw>
                </a:effectLst>
                <a:latin typeface="Calibri"/>
                <a:cs typeface="Calibri"/>
              </a:rPr>
              <a:t>yr</a:t>
            </a:r>
            <a:endParaRPr lang="en-US" sz="2700" b="1" dirty="0">
              <a:solidFill>
                <a:srgbClr val="7F7F7F"/>
              </a:solidFill>
              <a:effectLst>
                <a:outerShdw blurRad="38100" dist="38100" dir="2700000" algn="tl">
                  <a:srgbClr val="C0C0C0"/>
                </a:outerShdw>
              </a:effectLst>
              <a:latin typeface="Calibri"/>
              <a:cs typeface="Calibri"/>
            </a:endParaRPr>
          </a:p>
        </p:txBody>
      </p:sp>
      <p:sp>
        <p:nvSpPr>
          <p:cNvPr id="33" name="Rectangle 32"/>
          <p:cNvSpPr/>
          <p:nvPr/>
        </p:nvSpPr>
        <p:spPr>
          <a:xfrm>
            <a:off x="6892925" y="3340100"/>
            <a:ext cx="2149475" cy="518089"/>
          </a:xfrm>
          <a:prstGeom prst="rect">
            <a:avLst/>
          </a:prstGeom>
        </p:spPr>
        <p:txBody>
          <a:bodyPr lIns="101599" tIns="50799" rIns="101599" bIns="50799">
            <a:spAutoFit/>
          </a:bodyPr>
          <a:lstStyle/>
          <a:p>
            <a:pPr algn="l"/>
            <a:r>
              <a:rPr lang="en-US" sz="2700" b="1" dirty="0">
                <a:solidFill>
                  <a:srgbClr val="7F7F7F"/>
                </a:solidFill>
                <a:effectLst>
                  <a:outerShdw blurRad="38100" dist="38100" dir="2700000" algn="tl">
                    <a:srgbClr val="C0C0C0"/>
                  </a:outerShdw>
                </a:effectLst>
                <a:latin typeface="Calibri"/>
                <a:cs typeface="Calibri"/>
              </a:rPr>
              <a:t>$30K - $49.9K</a:t>
            </a:r>
          </a:p>
        </p:txBody>
      </p:sp>
      <p:sp>
        <p:nvSpPr>
          <p:cNvPr id="34" name="Rectangle 33"/>
          <p:cNvSpPr/>
          <p:nvPr/>
        </p:nvSpPr>
        <p:spPr>
          <a:xfrm>
            <a:off x="6892925" y="4664075"/>
            <a:ext cx="2149475" cy="518089"/>
          </a:xfrm>
          <a:prstGeom prst="rect">
            <a:avLst/>
          </a:prstGeom>
        </p:spPr>
        <p:txBody>
          <a:bodyPr lIns="101599" tIns="50799" rIns="101599" bIns="50799">
            <a:spAutoFit/>
          </a:bodyPr>
          <a:lstStyle/>
          <a:p>
            <a:pPr algn="l"/>
            <a:r>
              <a:rPr lang="en-US" sz="2700" b="1" dirty="0">
                <a:solidFill>
                  <a:srgbClr val="7F7F7F"/>
                </a:solidFill>
                <a:effectLst>
                  <a:outerShdw blurRad="38100" dist="38100" dir="2700000" algn="tl">
                    <a:srgbClr val="C0C0C0"/>
                  </a:outerShdw>
                </a:effectLst>
                <a:latin typeface="Calibri"/>
                <a:cs typeface="Calibri"/>
              </a:rPr>
              <a:t>$50K - $74.9K</a:t>
            </a:r>
          </a:p>
        </p:txBody>
      </p:sp>
      <p:sp>
        <p:nvSpPr>
          <p:cNvPr id="35" name="Rectangle 34"/>
          <p:cNvSpPr/>
          <p:nvPr/>
        </p:nvSpPr>
        <p:spPr>
          <a:xfrm>
            <a:off x="6892925" y="5857875"/>
            <a:ext cx="2149475" cy="518089"/>
          </a:xfrm>
          <a:prstGeom prst="rect">
            <a:avLst/>
          </a:prstGeom>
        </p:spPr>
        <p:txBody>
          <a:bodyPr lIns="101599" tIns="50799" rIns="101599" bIns="50799">
            <a:spAutoFit/>
          </a:bodyPr>
          <a:lstStyle/>
          <a:p>
            <a:pPr algn="l"/>
            <a:r>
              <a:rPr lang="en-US" sz="2700" b="1" dirty="0">
                <a:solidFill>
                  <a:srgbClr val="7F7F7F"/>
                </a:solidFill>
                <a:effectLst>
                  <a:outerShdw blurRad="38100" dist="38100" dir="2700000" algn="tl">
                    <a:srgbClr val="C0C0C0"/>
                  </a:outerShdw>
                </a:effectLst>
                <a:latin typeface="Calibri"/>
                <a:cs typeface="Calibri"/>
              </a:rPr>
              <a:t>$75K +</a:t>
            </a:r>
          </a:p>
        </p:txBody>
      </p:sp>
      <p:sp>
        <p:nvSpPr>
          <p:cNvPr id="17" name="Rectangle 4"/>
          <p:cNvSpPr>
            <a:spLocks noChangeArrowheads="1"/>
          </p:cNvSpPr>
          <p:nvPr/>
        </p:nvSpPr>
        <p:spPr bwMode="auto">
          <a:xfrm>
            <a:off x="508000" y="1975009"/>
            <a:ext cx="3525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3800" b="1" dirty="0">
                <a:solidFill>
                  <a:schemeClr val="accent1"/>
                </a:solidFill>
                <a:latin typeface="Calibri"/>
                <a:ea typeface="ヒラギノ明朝 ProN W3" charset="0"/>
                <a:cs typeface="Calibri"/>
                <a:sym typeface="Hoefler Text" charset="0"/>
              </a:rPr>
              <a:t>72%</a:t>
            </a:r>
          </a:p>
        </p:txBody>
      </p:sp>
      <p:sp>
        <p:nvSpPr>
          <p:cNvPr id="18" name="Rectangle 17"/>
          <p:cNvSpPr/>
          <p:nvPr/>
        </p:nvSpPr>
        <p:spPr bwMode="auto">
          <a:xfrm>
            <a:off x="431800" y="4106863"/>
            <a:ext cx="3719513" cy="922337"/>
          </a:xfrm>
          <a:prstGeom prst="rect">
            <a:avLst/>
          </a:prstGeom>
        </p:spPr>
        <p:txBody>
          <a:bodyPr>
            <a:spAutoFit/>
          </a:bodyPr>
          <a:lstStyle/>
          <a:p>
            <a:r>
              <a:rPr lang="en-US" sz="2700" dirty="0">
                <a:solidFill>
                  <a:schemeClr val="bg1">
                    <a:lumMod val="75000"/>
                  </a:schemeClr>
                </a:solidFill>
                <a:effectLst>
                  <a:outerShdw blurRad="38100" dist="38100" dir="2700000" algn="tl">
                    <a:srgbClr val="C0C0C0"/>
                  </a:outerShdw>
                </a:effectLst>
                <a:latin typeface="Calibri"/>
                <a:cs typeface="Calibri"/>
              </a:rPr>
              <a:t>of online adults use social networking sites</a:t>
            </a:r>
          </a:p>
        </p:txBody>
      </p:sp>
      <p:cxnSp>
        <p:nvCxnSpPr>
          <p:cNvPr id="19" name="Straight Connector 18"/>
          <p:cNvCxnSpPr/>
          <p:nvPr/>
        </p:nvCxnSpPr>
        <p:spPr bwMode="auto">
          <a:xfrm flipH="1">
            <a:off x="663575" y="4138613"/>
            <a:ext cx="3271838"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bwMode="auto">
          <a:xfrm flipH="1">
            <a:off x="663575" y="5111750"/>
            <a:ext cx="3271838" cy="0"/>
          </a:xfrm>
          <a:prstGeom prst="line">
            <a:avLst/>
          </a:prstGeom>
          <a:ln>
            <a:solidFill>
              <a:srgbClr val="A6A6A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7" cy="7639047"/>
          </a:xfrm>
          <a:prstGeom prst="rect">
            <a:avLst/>
          </a:prstGeom>
        </p:spPr>
      </p:pic>
      <p:cxnSp>
        <p:nvCxnSpPr>
          <p:cNvPr id="11" name="Straight Connector 10"/>
          <p:cNvCxnSpPr/>
          <p:nvPr/>
        </p:nvCxnSpPr>
        <p:spPr>
          <a:xfrm>
            <a:off x="4318000" y="1644650"/>
            <a:ext cx="0" cy="4779963"/>
          </a:xfrm>
          <a:prstGeom prst="line">
            <a:avLst/>
          </a:prstGeom>
          <a:ln>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239837" y="6996113"/>
            <a:ext cx="7726363" cy="444500"/>
          </a:xfrm>
          <a:prstGeom prst="rect">
            <a:avLst/>
          </a:prstGeom>
        </p:spPr>
        <p:txBody>
          <a:bodyPr lIns="101599" tIns="50799" rIns="101599" bIns="50799">
            <a:spAutoFit/>
          </a:bodyPr>
          <a:lstStyle/>
          <a:p>
            <a:r>
              <a:rPr lang="en-US" sz="1100" dirty="0">
                <a:solidFill>
                  <a:srgbClr val="A6A6A6"/>
                </a:solidFill>
                <a:effectLst>
                  <a:outerShdw blurRad="38100" dist="38100" dir="2700000" algn="tl">
                    <a:srgbClr val="C0C0C0"/>
                  </a:outerShdw>
                </a:effectLst>
              </a:rPr>
              <a:t>Source: Brenner, Joanna. "Pew Research Center's Internet &amp; American Life Project.</a:t>
            </a:r>
            <a:r>
              <a:rPr lang="en-US" sz="1100" i="1" dirty="0">
                <a:solidFill>
                  <a:srgbClr val="A6A6A6"/>
                </a:solidFill>
                <a:effectLst>
                  <a:outerShdw blurRad="38100" dist="38100" dir="2700000" algn="tl">
                    <a:srgbClr val="C0C0C0"/>
                  </a:outerShdw>
                </a:effectLst>
              </a:rPr>
              <a:t>" Pew Internet: Social Networking (full Detail)</a:t>
            </a:r>
            <a:r>
              <a:rPr lang="en-US" sz="1100" dirty="0">
                <a:solidFill>
                  <a:srgbClr val="A6A6A6"/>
                </a:solidFill>
                <a:effectLst>
                  <a:outerShdw blurRad="38100" dist="38100" dir="2700000" algn="tl">
                    <a:srgbClr val="C0C0C0"/>
                  </a:outerShdw>
                </a:effectLst>
              </a:rPr>
              <a:t>. </a:t>
            </a:r>
            <a:r>
              <a:rPr lang="en-US" sz="1100" dirty="0" err="1">
                <a:solidFill>
                  <a:srgbClr val="A6A6A6"/>
                </a:solidFill>
                <a:effectLst>
                  <a:outerShdw blurRad="38100" dist="38100" dir="2700000" algn="tl">
                    <a:srgbClr val="C0C0C0"/>
                  </a:outerShdw>
                </a:effectLst>
              </a:rPr>
              <a:t>N.p</a:t>
            </a:r>
            <a:r>
              <a:rPr lang="en-US" sz="1100" dirty="0">
                <a:solidFill>
                  <a:srgbClr val="A6A6A6"/>
                </a:solidFill>
                <a:effectLst>
                  <a:outerShdw blurRad="38100" dist="38100" dir="2700000" algn="tl">
                    <a:srgbClr val="C0C0C0"/>
                  </a:outerShdw>
                </a:effectLst>
              </a:rPr>
              <a:t>., 5 Aug. 2013. Web. 08 Oct. 2013.</a:t>
            </a:r>
          </a:p>
        </p:txBody>
      </p:sp>
      <p:pic>
        <p:nvPicPr>
          <p:cNvPr id="98309" name="Picture 2" descr="logo-facebook.png"/>
          <p:cNvPicPr>
            <a:picLocks noChangeAspect="1"/>
          </p:cNvPicPr>
          <p:nvPr/>
        </p:nvPicPr>
        <p:blipFill>
          <a:blip r:embed="rId4"/>
          <a:srcRect/>
          <a:stretch>
            <a:fillRect/>
          </a:stretch>
        </p:blipFill>
        <p:spPr bwMode="auto">
          <a:xfrm>
            <a:off x="4775200" y="5757863"/>
            <a:ext cx="669925" cy="669925"/>
          </a:xfrm>
          <a:prstGeom prst="rect">
            <a:avLst/>
          </a:prstGeom>
          <a:noFill/>
          <a:ln w="9525">
            <a:noFill/>
            <a:miter lim="800000"/>
            <a:headEnd/>
            <a:tailEnd/>
          </a:ln>
        </p:spPr>
      </p:pic>
      <p:pic>
        <p:nvPicPr>
          <p:cNvPr id="98310" name="Picture 4" descr="logo-pinterest.png"/>
          <p:cNvPicPr>
            <a:picLocks noChangeAspect="1"/>
          </p:cNvPicPr>
          <p:nvPr/>
        </p:nvPicPr>
        <p:blipFill>
          <a:blip r:embed="rId5"/>
          <a:srcRect/>
          <a:stretch>
            <a:fillRect/>
          </a:stretch>
        </p:blipFill>
        <p:spPr bwMode="auto">
          <a:xfrm>
            <a:off x="8013700" y="5761038"/>
            <a:ext cx="644525" cy="647700"/>
          </a:xfrm>
          <a:prstGeom prst="rect">
            <a:avLst/>
          </a:prstGeom>
          <a:noFill/>
          <a:ln w="9525">
            <a:noFill/>
            <a:miter lim="800000"/>
            <a:headEnd/>
            <a:tailEnd/>
          </a:ln>
        </p:spPr>
      </p:pic>
      <p:pic>
        <p:nvPicPr>
          <p:cNvPr id="98311" name="Picture 5" descr="logo-instagram.png"/>
          <p:cNvPicPr>
            <a:picLocks noChangeAspect="1"/>
          </p:cNvPicPr>
          <p:nvPr/>
        </p:nvPicPr>
        <p:blipFill>
          <a:blip r:embed="rId6"/>
          <a:srcRect/>
          <a:stretch>
            <a:fillRect/>
          </a:stretch>
        </p:blipFill>
        <p:spPr bwMode="auto">
          <a:xfrm>
            <a:off x="9067800" y="5794375"/>
            <a:ext cx="633413" cy="633413"/>
          </a:xfrm>
          <a:prstGeom prst="rect">
            <a:avLst/>
          </a:prstGeom>
          <a:noFill/>
          <a:ln w="9525">
            <a:noFill/>
            <a:miter lim="800000"/>
            <a:headEnd/>
            <a:tailEnd/>
          </a:ln>
        </p:spPr>
      </p:pic>
      <p:sp>
        <p:nvSpPr>
          <p:cNvPr id="21" name="Rectangle 20"/>
          <p:cNvSpPr/>
          <p:nvPr/>
        </p:nvSpPr>
        <p:spPr>
          <a:xfrm>
            <a:off x="4775200" y="2409825"/>
            <a:ext cx="669925" cy="27225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01599" tIns="50799" rIns="101599" bIns="50799" anchor="ctr"/>
          <a:lstStyle/>
          <a:p>
            <a:pPr>
              <a:defRPr/>
            </a:pPr>
            <a:endParaRPr lang="en-US">
              <a:sym typeface="Hoefler Text" charset="0"/>
            </a:endParaRPr>
          </a:p>
        </p:txBody>
      </p:sp>
      <p:sp>
        <p:nvSpPr>
          <p:cNvPr id="22" name="Rectangle 21"/>
          <p:cNvSpPr/>
          <p:nvPr/>
        </p:nvSpPr>
        <p:spPr>
          <a:xfrm>
            <a:off x="8013700" y="4513263"/>
            <a:ext cx="655638" cy="61912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01599" tIns="50799" rIns="101599" bIns="50799" anchor="ctr"/>
          <a:lstStyle/>
          <a:p>
            <a:pPr>
              <a:defRPr/>
            </a:pPr>
            <a:endParaRPr lang="en-US">
              <a:sym typeface="Hoefler Text" charset="0"/>
            </a:endParaRPr>
          </a:p>
        </p:txBody>
      </p:sp>
      <p:sp>
        <p:nvSpPr>
          <p:cNvPr id="23" name="Rectangle 22"/>
          <p:cNvSpPr/>
          <p:nvPr/>
        </p:nvSpPr>
        <p:spPr>
          <a:xfrm>
            <a:off x="9067800" y="4730750"/>
            <a:ext cx="617538" cy="40163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01599" tIns="50799" rIns="101599" bIns="50799" anchor="ctr"/>
          <a:lstStyle/>
          <a:p>
            <a:pPr>
              <a:defRPr/>
            </a:pPr>
            <a:endParaRPr lang="en-US">
              <a:sym typeface="Hoefler Text" charset="0"/>
            </a:endParaRPr>
          </a:p>
        </p:txBody>
      </p:sp>
      <p:sp>
        <p:nvSpPr>
          <p:cNvPr id="24" name="TextBox 23"/>
          <p:cNvSpPr txBox="1"/>
          <p:nvPr/>
        </p:nvSpPr>
        <p:spPr>
          <a:xfrm>
            <a:off x="4787824" y="1628775"/>
            <a:ext cx="776440" cy="579644"/>
          </a:xfrm>
          <a:prstGeom prst="rect">
            <a:avLst/>
          </a:prstGeom>
          <a:noFill/>
        </p:spPr>
        <p:txBody>
          <a:bodyPr wrap="none" lIns="101599" tIns="50799" rIns="101599" bIns="50799">
            <a:spAutoFit/>
          </a:bodyPr>
          <a:lstStyle/>
          <a:p>
            <a:pPr>
              <a:defRPr/>
            </a:pPr>
            <a:r>
              <a:rPr lang="en-US" sz="3100" b="1" dirty="0">
                <a:solidFill>
                  <a:schemeClr val="bg1">
                    <a:lumMod val="50000"/>
                  </a:schemeClr>
                </a:solidFill>
                <a:latin typeface="+mn-lt"/>
                <a:ea typeface="ヒラギノ明朝 ProN W3" charset="0"/>
                <a:cs typeface="ヒラギノ明朝 ProN W3" charset="0"/>
                <a:sym typeface="Hoefler Text" charset="0"/>
              </a:rPr>
              <a:t>67</a:t>
            </a:r>
            <a:r>
              <a:rPr lang="en-US" sz="2700" b="1" baseline="30000" dirty="0">
                <a:solidFill>
                  <a:schemeClr val="bg1">
                    <a:lumMod val="50000"/>
                  </a:schemeClr>
                </a:solidFill>
                <a:latin typeface="+mn-lt"/>
                <a:ea typeface="ヒラギノ明朝 ProN W3" charset="0"/>
                <a:cs typeface="ヒラギノ明朝 ProN W3" charset="0"/>
                <a:sym typeface="Hoefler Text" charset="0"/>
              </a:rPr>
              <a:t>%</a:t>
            </a:r>
            <a:endParaRPr lang="en-US" sz="100" dirty="0">
              <a:solidFill>
                <a:schemeClr val="bg1">
                  <a:lumMod val="50000"/>
                </a:schemeClr>
              </a:solidFill>
              <a:latin typeface="+mn-lt"/>
              <a:ea typeface="ヒラギノ明朝 ProN W3" charset="0"/>
              <a:cs typeface="ヒラギノ明朝 ProN W3" charset="0"/>
              <a:sym typeface="Hoefler Text" charset="0"/>
            </a:endParaRPr>
          </a:p>
        </p:txBody>
      </p:sp>
      <p:sp>
        <p:nvSpPr>
          <p:cNvPr id="25" name="Rectangle 24"/>
          <p:cNvSpPr/>
          <p:nvPr/>
        </p:nvSpPr>
        <p:spPr>
          <a:xfrm>
            <a:off x="5837238" y="4121150"/>
            <a:ext cx="669925" cy="101123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01599" tIns="50799" rIns="101599" bIns="50799" anchor="ctr"/>
          <a:lstStyle/>
          <a:p>
            <a:pPr>
              <a:defRPr/>
            </a:pPr>
            <a:endParaRPr lang="en-US">
              <a:sym typeface="Hoefler Text" charset="0"/>
            </a:endParaRPr>
          </a:p>
        </p:txBody>
      </p:sp>
      <p:pic>
        <p:nvPicPr>
          <p:cNvPr id="98317" name="Picture 25"/>
          <p:cNvPicPr>
            <a:picLocks noChangeAspect="1"/>
          </p:cNvPicPr>
          <p:nvPr/>
        </p:nvPicPr>
        <p:blipFill>
          <a:blip r:embed="rId7"/>
          <a:srcRect l="12862" t="11626" r="10294" b="11029"/>
          <a:stretch>
            <a:fillRect/>
          </a:stretch>
        </p:blipFill>
        <p:spPr bwMode="auto">
          <a:xfrm>
            <a:off x="5854700" y="5749925"/>
            <a:ext cx="652463" cy="658813"/>
          </a:xfrm>
          <a:prstGeom prst="rect">
            <a:avLst/>
          </a:prstGeom>
          <a:noFill/>
          <a:ln w="9525">
            <a:noFill/>
            <a:miter lim="800000"/>
            <a:headEnd/>
            <a:tailEnd/>
          </a:ln>
        </p:spPr>
      </p:pic>
      <p:sp>
        <p:nvSpPr>
          <p:cNvPr id="27" name="TextBox 26"/>
          <p:cNvSpPr txBox="1"/>
          <p:nvPr/>
        </p:nvSpPr>
        <p:spPr>
          <a:xfrm>
            <a:off x="5867324" y="3419475"/>
            <a:ext cx="776440" cy="579644"/>
          </a:xfrm>
          <a:prstGeom prst="rect">
            <a:avLst/>
          </a:prstGeom>
          <a:noFill/>
        </p:spPr>
        <p:txBody>
          <a:bodyPr wrap="none" lIns="101599" tIns="50799" rIns="101599" bIns="50799">
            <a:spAutoFit/>
          </a:bodyPr>
          <a:lstStyle/>
          <a:p>
            <a:pPr>
              <a:defRPr/>
            </a:pPr>
            <a:r>
              <a:rPr lang="en-US" sz="3100" b="1" dirty="0">
                <a:solidFill>
                  <a:schemeClr val="bg1">
                    <a:lumMod val="50000"/>
                  </a:schemeClr>
                </a:solidFill>
                <a:latin typeface="+mn-lt"/>
                <a:ea typeface="ヒラギノ明朝 ProN W3" charset="0"/>
                <a:cs typeface="ヒラギノ明朝 ProN W3" charset="0"/>
                <a:sym typeface="Hoefler Text" charset="0"/>
              </a:rPr>
              <a:t>20</a:t>
            </a:r>
            <a:r>
              <a:rPr lang="en-US" sz="2700" b="1" baseline="30000" dirty="0">
                <a:solidFill>
                  <a:schemeClr val="bg1">
                    <a:lumMod val="50000"/>
                  </a:schemeClr>
                </a:solidFill>
                <a:latin typeface="+mn-lt"/>
                <a:ea typeface="ヒラギノ明朝 ProN W3" charset="0"/>
                <a:cs typeface="ヒラギノ明朝 ProN W3" charset="0"/>
                <a:sym typeface="Hoefler Text" charset="0"/>
              </a:rPr>
              <a:t>%</a:t>
            </a:r>
            <a:endParaRPr lang="en-US" sz="100" dirty="0">
              <a:solidFill>
                <a:schemeClr val="bg1">
                  <a:lumMod val="50000"/>
                </a:schemeClr>
              </a:solidFill>
              <a:latin typeface="+mn-lt"/>
              <a:ea typeface="ヒラギノ明朝 ProN W3" charset="0"/>
              <a:cs typeface="ヒラギノ明朝 ProN W3" charset="0"/>
              <a:sym typeface="Hoefler Text" charset="0"/>
            </a:endParaRPr>
          </a:p>
        </p:txBody>
      </p:sp>
      <p:sp>
        <p:nvSpPr>
          <p:cNvPr id="28" name="TextBox 27"/>
          <p:cNvSpPr txBox="1"/>
          <p:nvPr/>
        </p:nvSpPr>
        <p:spPr>
          <a:xfrm>
            <a:off x="8026324" y="3813175"/>
            <a:ext cx="776440" cy="579644"/>
          </a:xfrm>
          <a:prstGeom prst="rect">
            <a:avLst/>
          </a:prstGeom>
          <a:noFill/>
        </p:spPr>
        <p:txBody>
          <a:bodyPr wrap="none" lIns="101599" tIns="50799" rIns="101599" bIns="50799">
            <a:spAutoFit/>
          </a:bodyPr>
          <a:lstStyle/>
          <a:p>
            <a:pPr>
              <a:defRPr/>
            </a:pPr>
            <a:r>
              <a:rPr lang="en-US" sz="3100" b="1" dirty="0">
                <a:solidFill>
                  <a:schemeClr val="bg1">
                    <a:lumMod val="50000"/>
                  </a:schemeClr>
                </a:solidFill>
                <a:latin typeface="+mn-lt"/>
                <a:ea typeface="ヒラギノ明朝 ProN W3" charset="0"/>
                <a:cs typeface="ヒラギノ明朝 ProN W3" charset="0"/>
                <a:sym typeface="Hoefler Text" charset="0"/>
              </a:rPr>
              <a:t>15</a:t>
            </a:r>
            <a:r>
              <a:rPr lang="en-US" sz="2700" b="1" baseline="30000" dirty="0">
                <a:solidFill>
                  <a:schemeClr val="bg1">
                    <a:lumMod val="50000"/>
                  </a:schemeClr>
                </a:solidFill>
                <a:latin typeface="+mn-lt"/>
                <a:ea typeface="ヒラギノ明朝 ProN W3" charset="0"/>
                <a:cs typeface="ヒラギノ明朝 ProN W3" charset="0"/>
                <a:sym typeface="Hoefler Text" charset="0"/>
              </a:rPr>
              <a:t>%</a:t>
            </a:r>
            <a:endParaRPr lang="en-US" sz="100" dirty="0">
              <a:solidFill>
                <a:schemeClr val="bg1">
                  <a:lumMod val="50000"/>
                </a:schemeClr>
              </a:solidFill>
              <a:latin typeface="+mn-lt"/>
              <a:ea typeface="ヒラギノ明朝 ProN W3" charset="0"/>
              <a:cs typeface="ヒラギノ明朝 ProN W3" charset="0"/>
              <a:sym typeface="Hoefler Text" charset="0"/>
            </a:endParaRPr>
          </a:p>
        </p:txBody>
      </p:sp>
      <p:sp>
        <p:nvSpPr>
          <p:cNvPr id="29" name="TextBox 28"/>
          <p:cNvSpPr txBox="1"/>
          <p:nvPr/>
        </p:nvSpPr>
        <p:spPr>
          <a:xfrm>
            <a:off x="9082011" y="4019550"/>
            <a:ext cx="776440" cy="579644"/>
          </a:xfrm>
          <a:prstGeom prst="rect">
            <a:avLst/>
          </a:prstGeom>
          <a:noFill/>
        </p:spPr>
        <p:txBody>
          <a:bodyPr wrap="none" lIns="101599" tIns="50799" rIns="101599" bIns="50799">
            <a:spAutoFit/>
          </a:bodyPr>
          <a:lstStyle/>
          <a:p>
            <a:pPr>
              <a:defRPr/>
            </a:pPr>
            <a:r>
              <a:rPr lang="en-US" sz="3100" b="1" dirty="0">
                <a:solidFill>
                  <a:schemeClr val="bg1">
                    <a:lumMod val="50000"/>
                  </a:schemeClr>
                </a:solidFill>
                <a:latin typeface="+mn-lt"/>
                <a:ea typeface="ヒラギノ明朝 ProN W3" charset="0"/>
                <a:cs typeface="ヒラギノ明朝 ProN W3" charset="0"/>
                <a:sym typeface="Hoefler Text" charset="0"/>
              </a:rPr>
              <a:t>13</a:t>
            </a:r>
            <a:r>
              <a:rPr lang="en-US" sz="2700" b="1" baseline="30000" dirty="0">
                <a:solidFill>
                  <a:schemeClr val="bg1">
                    <a:lumMod val="50000"/>
                  </a:schemeClr>
                </a:solidFill>
                <a:latin typeface="+mn-lt"/>
                <a:ea typeface="ヒラギノ明朝 ProN W3" charset="0"/>
                <a:cs typeface="ヒラギノ明朝 ProN W3" charset="0"/>
                <a:sym typeface="Hoefler Text" charset="0"/>
              </a:rPr>
              <a:t>%</a:t>
            </a:r>
            <a:endParaRPr lang="en-US" sz="100" dirty="0">
              <a:solidFill>
                <a:schemeClr val="bg1">
                  <a:lumMod val="50000"/>
                </a:schemeClr>
              </a:solidFill>
              <a:latin typeface="+mn-lt"/>
              <a:ea typeface="ヒラギノ明朝 ProN W3" charset="0"/>
              <a:cs typeface="ヒラギノ明朝 ProN W3" charset="0"/>
              <a:sym typeface="Hoefler Text" charset="0"/>
            </a:endParaRPr>
          </a:p>
        </p:txBody>
      </p:sp>
      <p:pic>
        <p:nvPicPr>
          <p:cNvPr id="98321" name="Picture 2" descr="twitter_icon.png"/>
          <p:cNvPicPr>
            <a:picLocks noChangeAspect="1"/>
          </p:cNvPicPr>
          <p:nvPr/>
        </p:nvPicPr>
        <p:blipFill>
          <a:blip r:embed="rId8"/>
          <a:srcRect/>
          <a:stretch>
            <a:fillRect/>
          </a:stretch>
        </p:blipFill>
        <p:spPr bwMode="auto">
          <a:xfrm>
            <a:off x="6916738" y="5749925"/>
            <a:ext cx="687387" cy="688975"/>
          </a:xfrm>
          <a:prstGeom prst="rect">
            <a:avLst/>
          </a:prstGeom>
          <a:noFill/>
          <a:ln w="9525">
            <a:noFill/>
            <a:miter lim="800000"/>
            <a:headEnd/>
            <a:tailEnd/>
          </a:ln>
        </p:spPr>
      </p:pic>
      <p:sp>
        <p:nvSpPr>
          <p:cNvPr id="31" name="Rectangle 30"/>
          <p:cNvSpPr/>
          <p:nvPr/>
        </p:nvSpPr>
        <p:spPr>
          <a:xfrm>
            <a:off x="6916738" y="4311650"/>
            <a:ext cx="669925" cy="820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01599" tIns="50799" rIns="101599" bIns="50799" anchor="ctr"/>
          <a:lstStyle/>
          <a:p>
            <a:pPr>
              <a:defRPr/>
            </a:pPr>
            <a:endParaRPr lang="en-US">
              <a:sym typeface="Hoefler Text" charset="0"/>
            </a:endParaRPr>
          </a:p>
        </p:txBody>
      </p:sp>
      <p:sp>
        <p:nvSpPr>
          <p:cNvPr id="32" name="TextBox 31"/>
          <p:cNvSpPr txBox="1"/>
          <p:nvPr/>
        </p:nvSpPr>
        <p:spPr>
          <a:xfrm>
            <a:off x="6916661" y="3584575"/>
            <a:ext cx="776440" cy="579644"/>
          </a:xfrm>
          <a:prstGeom prst="rect">
            <a:avLst/>
          </a:prstGeom>
          <a:noFill/>
        </p:spPr>
        <p:txBody>
          <a:bodyPr wrap="none" lIns="101599" tIns="50799" rIns="101599" bIns="50799">
            <a:spAutoFit/>
          </a:bodyPr>
          <a:lstStyle/>
          <a:p>
            <a:pPr>
              <a:defRPr/>
            </a:pPr>
            <a:r>
              <a:rPr lang="en-US" sz="3100" b="1" dirty="0">
                <a:solidFill>
                  <a:schemeClr val="bg1">
                    <a:lumMod val="50000"/>
                  </a:schemeClr>
                </a:solidFill>
                <a:latin typeface="+mn-lt"/>
                <a:ea typeface="ヒラギノ明朝 ProN W3" charset="0"/>
                <a:cs typeface="ヒラギノ明朝 ProN W3" charset="0"/>
                <a:sym typeface="Hoefler Text" charset="0"/>
              </a:rPr>
              <a:t>18</a:t>
            </a:r>
            <a:r>
              <a:rPr lang="en-US" sz="2700" b="1" baseline="30000" dirty="0">
                <a:solidFill>
                  <a:schemeClr val="bg1">
                    <a:lumMod val="50000"/>
                  </a:schemeClr>
                </a:solidFill>
                <a:latin typeface="+mn-lt"/>
                <a:ea typeface="ヒラギノ明朝 ProN W3" charset="0"/>
                <a:cs typeface="ヒラギノ明朝 ProN W3" charset="0"/>
                <a:sym typeface="Hoefler Text" charset="0"/>
              </a:rPr>
              <a:t>%</a:t>
            </a:r>
            <a:endParaRPr lang="en-US" sz="100" dirty="0">
              <a:solidFill>
                <a:schemeClr val="bg1">
                  <a:lumMod val="50000"/>
                </a:schemeClr>
              </a:solidFill>
              <a:latin typeface="+mn-lt"/>
              <a:ea typeface="ヒラギノ明朝 ProN W3" charset="0"/>
              <a:cs typeface="ヒラギノ明朝 ProN W3" charset="0"/>
              <a:sym typeface="Hoefler Text" charset="0"/>
            </a:endParaRPr>
          </a:p>
        </p:txBody>
      </p:sp>
      <p:sp>
        <p:nvSpPr>
          <p:cNvPr id="26" name="Rectangle 4"/>
          <p:cNvSpPr>
            <a:spLocks noChangeArrowheads="1"/>
          </p:cNvSpPr>
          <p:nvPr/>
        </p:nvSpPr>
        <p:spPr bwMode="auto">
          <a:xfrm>
            <a:off x="508000" y="1905000"/>
            <a:ext cx="3525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3800" b="1" dirty="0">
                <a:solidFill>
                  <a:schemeClr val="accent1"/>
                </a:solidFill>
                <a:latin typeface="Calibri"/>
                <a:ea typeface="ヒラギノ明朝 ProN W3" charset="0"/>
                <a:cs typeface="Calibri"/>
                <a:sym typeface="Hoefler Text" charset="0"/>
              </a:rPr>
              <a:t>72%</a:t>
            </a:r>
          </a:p>
        </p:txBody>
      </p:sp>
      <p:sp>
        <p:nvSpPr>
          <p:cNvPr id="30" name="Rectangle 29"/>
          <p:cNvSpPr/>
          <p:nvPr/>
        </p:nvSpPr>
        <p:spPr bwMode="auto">
          <a:xfrm>
            <a:off x="431800" y="4036854"/>
            <a:ext cx="3719513" cy="922337"/>
          </a:xfrm>
          <a:prstGeom prst="rect">
            <a:avLst/>
          </a:prstGeom>
        </p:spPr>
        <p:txBody>
          <a:bodyPr>
            <a:spAutoFit/>
          </a:bodyPr>
          <a:lstStyle/>
          <a:p>
            <a:r>
              <a:rPr lang="en-US" sz="2700" dirty="0">
                <a:solidFill>
                  <a:schemeClr val="bg1">
                    <a:lumMod val="75000"/>
                  </a:schemeClr>
                </a:solidFill>
                <a:effectLst>
                  <a:outerShdw blurRad="38100" dist="38100" dir="2700000" algn="tl">
                    <a:srgbClr val="C0C0C0"/>
                  </a:outerShdw>
                </a:effectLst>
                <a:latin typeface="Calibri"/>
                <a:cs typeface="Calibri"/>
              </a:rPr>
              <a:t>of online adults use social networking sites</a:t>
            </a:r>
          </a:p>
        </p:txBody>
      </p:sp>
      <p:cxnSp>
        <p:nvCxnSpPr>
          <p:cNvPr id="33" name="Straight Connector 32"/>
          <p:cNvCxnSpPr/>
          <p:nvPr/>
        </p:nvCxnSpPr>
        <p:spPr bwMode="auto">
          <a:xfrm flipH="1">
            <a:off x="663575" y="4068604"/>
            <a:ext cx="3271838"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bwMode="auto">
          <a:xfrm flipH="1">
            <a:off x="663575" y="5041741"/>
            <a:ext cx="3271838" cy="0"/>
          </a:xfrm>
          <a:prstGeom prst="line">
            <a:avLst/>
          </a:prstGeom>
          <a:ln>
            <a:solidFill>
              <a:srgbClr val="A6A6A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0"/>
            <a:ext cx="10185397" cy="7639047"/>
          </a:xfrm>
          <a:prstGeom prst="rect">
            <a:avLst/>
          </a:prstGeom>
        </p:spPr>
      </p:pic>
      <p:sp>
        <p:nvSpPr>
          <p:cNvPr id="10" name="Content Placeholder 2"/>
          <p:cNvSpPr txBox="1">
            <a:spLocks/>
          </p:cNvSpPr>
          <p:nvPr/>
        </p:nvSpPr>
        <p:spPr bwMode="auto">
          <a:xfrm>
            <a:off x="0" y="2133600"/>
            <a:ext cx="10160000" cy="40386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4400" b="1" i="0" dirty="0" smtClean="0">
                <a:solidFill>
                  <a:srgbClr val="000000"/>
                </a:solidFill>
                <a:effectLst/>
                <a:ea typeface="ＭＳ Ｐゴシック" pitchFamily="-84" charset="-128"/>
              </a:rPr>
              <a:t>Develop a Plan</a:t>
            </a:r>
          </a:p>
          <a:p>
            <a:pPr algn="ctr"/>
            <a:endParaRPr lang="en-US" sz="1600" i="0" dirty="0" smtClean="0">
              <a:solidFill>
                <a:schemeClr val="tx1"/>
              </a:solidFill>
              <a:effectLst/>
              <a:latin typeface="Calibri" pitchFamily="34" charset="0"/>
              <a:ea typeface="ＭＳ Ｐゴシック" pitchFamily="-84" charset="-128"/>
            </a:endParaRPr>
          </a:p>
          <a:p>
            <a:pPr algn="ctr"/>
            <a:r>
              <a:rPr lang="en-US" sz="2800" i="0" dirty="0" smtClean="0">
                <a:solidFill>
                  <a:schemeClr val="tx1"/>
                </a:solidFill>
                <a:effectLst/>
                <a:latin typeface="Calibri" pitchFamily="34" charset="0"/>
                <a:ea typeface="ＭＳ Ｐゴシック" pitchFamily="-84" charset="-128"/>
              </a:rPr>
              <a:t>Start </a:t>
            </a:r>
            <a:r>
              <a:rPr lang="en-US" sz="2800" i="0" dirty="0">
                <a:solidFill>
                  <a:schemeClr val="tx1"/>
                </a:solidFill>
                <a:effectLst/>
                <a:latin typeface="Calibri" pitchFamily="34" charset="0"/>
                <a:ea typeface="ＭＳ Ｐゴシック" pitchFamily="-84" charset="-128"/>
              </a:rPr>
              <a:t>small</a:t>
            </a:r>
          </a:p>
          <a:p>
            <a:pPr algn="ctr"/>
            <a:r>
              <a:rPr lang="en-US" sz="2800" i="0" dirty="0">
                <a:solidFill>
                  <a:schemeClr val="tx1"/>
                </a:solidFill>
                <a:effectLst/>
                <a:latin typeface="Calibri" pitchFamily="34" charset="0"/>
                <a:ea typeface="ＭＳ Ｐゴシック" pitchFamily="-84" charset="-128"/>
              </a:rPr>
              <a:t>Get experience</a:t>
            </a:r>
          </a:p>
          <a:p>
            <a:pPr algn="ctr"/>
            <a:r>
              <a:rPr lang="en-US" sz="2800" i="0" dirty="0">
                <a:solidFill>
                  <a:schemeClr val="tx1"/>
                </a:solidFill>
                <a:effectLst/>
                <a:latin typeface="Calibri" pitchFamily="34" charset="0"/>
                <a:ea typeface="ＭＳ Ｐゴシック" pitchFamily="-84" charset="-128"/>
              </a:rPr>
              <a:t>Measure </a:t>
            </a:r>
            <a:r>
              <a:rPr lang="en-US" sz="2800" i="0" dirty="0" smtClean="0">
                <a:solidFill>
                  <a:schemeClr val="tx1"/>
                </a:solidFill>
                <a:effectLst/>
                <a:latin typeface="Calibri" pitchFamily="34" charset="0"/>
                <a:ea typeface="ＭＳ Ｐゴシック" pitchFamily="-84" charset="-128"/>
              </a:rPr>
              <a:t>results</a:t>
            </a:r>
            <a:endParaRPr lang="en-US" sz="2800" i="0" dirty="0">
              <a:solidFill>
                <a:schemeClr val="tx1"/>
              </a:solidFill>
              <a:effectLst/>
              <a:latin typeface="Calibri" pitchFamily="34" charset="0"/>
              <a:ea typeface="ＭＳ Ｐゴシック" pitchFamily="-84" charset="-128"/>
            </a:endParaRPr>
          </a:p>
          <a:p>
            <a:pPr algn="ctr"/>
            <a:r>
              <a:rPr lang="en-US" sz="2800" i="0" dirty="0">
                <a:solidFill>
                  <a:schemeClr val="tx1"/>
                </a:solidFill>
                <a:effectLst/>
                <a:latin typeface="Calibri" pitchFamily="34" charset="0"/>
                <a:ea typeface="ＭＳ Ｐゴシック" pitchFamily="-84" charset="-128"/>
              </a:rPr>
              <a:t>Build on what works</a:t>
            </a:r>
          </a:p>
          <a:p>
            <a:pPr algn="ctr"/>
            <a:endParaRPr lang="en-US" sz="2800" b="0" dirty="0">
              <a:solidFill>
                <a:srgbClr val="000000"/>
              </a:solidFill>
              <a:effectLst/>
              <a:ea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7" cy="7639047"/>
          </a:xfrm>
          <a:prstGeom prst="rect">
            <a:avLst/>
          </a:prstGeom>
        </p:spPr>
      </p:pic>
      <p:grpSp>
        <p:nvGrpSpPr>
          <p:cNvPr id="6" name="Group 5"/>
          <p:cNvGrpSpPr/>
          <p:nvPr/>
        </p:nvGrpSpPr>
        <p:grpSpPr>
          <a:xfrm>
            <a:off x="584200" y="1676400"/>
            <a:ext cx="9232183" cy="5486400"/>
            <a:chOff x="449469" y="1360488"/>
            <a:chExt cx="9507331" cy="5649912"/>
          </a:xfrm>
        </p:grpSpPr>
        <p:sp>
          <p:nvSpPr>
            <p:cNvPr id="10" name="Content Placeholder 3"/>
            <p:cNvSpPr txBox="1">
              <a:spLocks/>
            </p:cNvSpPr>
            <p:nvPr/>
          </p:nvSpPr>
          <p:spPr>
            <a:xfrm>
              <a:off x="5491163" y="1852613"/>
              <a:ext cx="4465637" cy="4084637"/>
            </a:xfrm>
            <a:prstGeom prst="rect">
              <a:avLst/>
            </a:prstGeom>
          </p:spPr>
          <p:txBody>
            <a:bodyPr lIns="101599" tIns="50799" rIns="101599" bIns="50799"/>
            <a:lstStyle/>
            <a:p>
              <a:pPr algn="l" defTabSz="457200">
                <a:spcBef>
                  <a:spcPct val="20000"/>
                </a:spcBef>
                <a:buFont typeface="Arial" pitchFamily="34" charset="0"/>
                <a:buNone/>
              </a:pPr>
              <a:r>
                <a:rPr lang="en-US" sz="2700" b="1" i="1" dirty="0">
                  <a:solidFill>
                    <a:srgbClr val="F79646"/>
                  </a:solidFill>
                  <a:effectLst>
                    <a:outerShdw blurRad="38100" dist="38100" dir="2700000" algn="tl">
                      <a:srgbClr val="C0C0C0"/>
                    </a:outerShdw>
                  </a:effectLst>
                  <a:latin typeface="Calibri" pitchFamily="34" charset="0"/>
                  <a:ea typeface="ＭＳ Ｐゴシック" pitchFamily="-84" charset="-128"/>
                </a:rPr>
                <a:t>ANNOUNCE</a:t>
              </a:r>
              <a:r>
                <a:rPr lang="en-US" sz="2700" dirty="0">
                  <a:solidFill>
                    <a:srgbClr val="F79646"/>
                  </a:solidFill>
                  <a:effectLst>
                    <a:outerShdw blurRad="38100" dist="38100" dir="2700000" algn="tl">
                      <a:srgbClr val="C0C0C0"/>
                    </a:outerShdw>
                  </a:effectLst>
                  <a:latin typeface="Calibri" pitchFamily="34" charset="0"/>
                  <a:ea typeface="ＭＳ Ｐゴシック" pitchFamily="-84" charset="-128"/>
                </a:rPr>
                <a:t> </a:t>
              </a:r>
              <a:r>
                <a:rPr lang="en-US" sz="2200" dirty="0">
                  <a:solidFill>
                    <a:schemeClr val="tx1"/>
                  </a:solidFill>
                  <a:effectLst>
                    <a:outerShdw blurRad="38100" dist="38100" dir="2700000" algn="tl">
                      <a:srgbClr val="C0C0C0"/>
                    </a:outerShdw>
                  </a:effectLst>
                  <a:latin typeface="Calibri" pitchFamily="34" charset="0"/>
                  <a:ea typeface="ＭＳ Ｐゴシック" pitchFamily="-84" charset="-128"/>
                </a:rPr>
                <a:t>community events</a:t>
              </a:r>
            </a:p>
            <a:p>
              <a:pPr algn="l" defTabSz="457200">
                <a:spcBef>
                  <a:spcPct val="20000"/>
                </a:spcBef>
                <a:buFont typeface="Arial" pitchFamily="34" charset="0"/>
                <a:buNone/>
              </a:pPr>
              <a:endParaRPr lang="en-US" sz="2700" dirty="0">
                <a:solidFill>
                  <a:schemeClr val="tx1"/>
                </a:solidFill>
                <a:effectLst>
                  <a:outerShdw blurRad="38100" dist="38100" dir="2700000" algn="tl">
                    <a:srgbClr val="C0C0C0"/>
                  </a:outerShdw>
                </a:effectLst>
                <a:latin typeface="Calibri" pitchFamily="34" charset="0"/>
                <a:ea typeface="ＭＳ Ｐゴシック" pitchFamily="-84" charset="-128"/>
              </a:endParaRPr>
            </a:p>
            <a:p>
              <a:pPr algn="l" defTabSz="457200">
                <a:spcBef>
                  <a:spcPct val="20000"/>
                </a:spcBef>
                <a:buFont typeface="Arial" pitchFamily="34" charset="0"/>
                <a:buNone/>
              </a:pPr>
              <a:r>
                <a:rPr lang="en-US" sz="2700" b="1" i="1" dirty="0">
                  <a:solidFill>
                    <a:srgbClr val="9BBB59"/>
                  </a:solidFill>
                  <a:effectLst>
                    <a:outerShdw blurRad="38100" dist="38100" dir="2700000" algn="tl">
                      <a:srgbClr val="C0C0C0"/>
                    </a:outerShdw>
                  </a:effectLst>
                  <a:latin typeface="Calibri" pitchFamily="34" charset="0"/>
                  <a:ea typeface="ＭＳ Ｐゴシック" pitchFamily="-84" charset="-128"/>
                </a:rPr>
                <a:t>SHARE</a:t>
              </a:r>
              <a:r>
                <a:rPr lang="en-US" sz="2700" dirty="0">
                  <a:solidFill>
                    <a:srgbClr val="9BBB59"/>
                  </a:solidFill>
                  <a:effectLst>
                    <a:outerShdw blurRad="38100" dist="38100" dir="2700000" algn="tl">
                      <a:srgbClr val="C0C0C0"/>
                    </a:outerShdw>
                  </a:effectLst>
                  <a:latin typeface="Calibri" pitchFamily="34" charset="0"/>
                  <a:ea typeface="ＭＳ Ｐゴシック" pitchFamily="-84" charset="-128"/>
                </a:rPr>
                <a:t> </a:t>
              </a:r>
              <a:r>
                <a:rPr lang="en-US" sz="2200" dirty="0">
                  <a:solidFill>
                    <a:schemeClr val="tx1"/>
                  </a:solidFill>
                  <a:effectLst>
                    <a:outerShdw blurRad="38100" dist="38100" dir="2700000" algn="tl">
                      <a:srgbClr val="C0C0C0"/>
                    </a:outerShdw>
                  </a:effectLst>
                  <a:latin typeface="Calibri" pitchFamily="34" charset="0"/>
                  <a:ea typeface="ＭＳ Ｐゴシック" pitchFamily="-84" charset="-128"/>
                </a:rPr>
                <a:t>industry news or news</a:t>
              </a:r>
            </a:p>
            <a:p>
              <a:pPr algn="l" defTabSz="457200">
                <a:spcBef>
                  <a:spcPct val="20000"/>
                </a:spcBef>
                <a:buFont typeface="Arial" pitchFamily="34" charset="0"/>
                <a:buNone/>
              </a:pPr>
              <a:endParaRPr lang="en-US" sz="2700" dirty="0">
                <a:solidFill>
                  <a:schemeClr val="tx1"/>
                </a:solidFill>
                <a:effectLst>
                  <a:outerShdw blurRad="38100" dist="38100" dir="2700000" algn="tl">
                    <a:srgbClr val="C0C0C0"/>
                  </a:outerShdw>
                </a:effectLst>
                <a:latin typeface="Calibri" pitchFamily="34" charset="0"/>
                <a:ea typeface="ＭＳ Ｐゴシック" pitchFamily="-84" charset="-128"/>
              </a:endParaRPr>
            </a:p>
            <a:p>
              <a:pPr algn="l" defTabSz="457200">
                <a:spcBef>
                  <a:spcPct val="20000"/>
                </a:spcBef>
                <a:buFont typeface="Arial" pitchFamily="34" charset="0"/>
                <a:buNone/>
              </a:pPr>
              <a:r>
                <a:rPr lang="en-US" sz="2700" b="1" i="1" dirty="0">
                  <a:solidFill>
                    <a:schemeClr val="accent1"/>
                  </a:solidFill>
                  <a:effectLst>
                    <a:outerShdw blurRad="38100" dist="38100" dir="2700000" algn="tl">
                      <a:srgbClr val="C0C0C0"/>
                    </a:outerShdw>
                  </a:effectLst>
                  <a:latin typeface="Calibri" pitchFamily="34" charset="0"/>
                  <a:ea typeface="ＭＳ Ｐゴシック" pitchFamily="-84" charset="-128"/>
                </a:rPr>
                <a:t>CREATE</a:t>
              </a:r>
              <a:r>
                <a:rPr lang="en-US" sz="2700" b="1" i="1" dirty="0">
                  <a:solidFill>
                    <a:schemeClr val="tx1"/>
                  </a:solidFill>
                  <a:effectLst>
                    <a:outerShdw blurRad="38100" dist="38100" dir="2700000" algn="tl">
                      <a:srgbClr val="C0C0C0"/>
                    </a:outerShdw>
                  </a:effectLst>
                  <a:latin typeface="Calibri" pitchFamily="34" charset="0"/>
                  <a:ea typeface="ＭＳ Ｐゴシック" pitchFamily="-84" charset="-128"/>
                </a:rPr>
                <a:t> </a:t>
              </a:r>
              <a:r>
                <a:rPr lang="en-US" sz="2200" dirty="0">
                  <a:solidFill>
                    <a:schemeClr val="tx1"/>
                  </a:solidFill>
                  <a:effectLst>
                    <a:outerShdw blurRad="38100" dist="38100" dir="2700000" algn="tl">
                      <a:srgbClr val="C0C0C0"/>
                    </a:outerShdw>
                  </a:effectLst>
                  <a:latin typeface="Calibri" pitchFamily="34" charset="0"/>
                  <a:ea typeface="ＭＳ Ｐゴシック" pitchFamily="-84" charset="-128"/>
                </a:rPr>
                <a:t>games/trivia/promotions to only those who follow on Twitter or Facebook </a:t>
              </a:r>
            </a:p>
            <a:p>
              <a:pPr algn="l" defTabSz="457200">
                <a:spcBef>
                  <a:spcPct val="20000"/>
                </a:spcBef>
                <a:buFont typeface="Arial" pitchFamily="34" charset="0"/>
                <a:buNone/>
              </a:pPr>
              <a:endParaRPr lang="en-US" sz="2700" b="1" i="1" dirty="0">
                <a:solidFill>
                  <a:schemeClr val="tx1"/>
                </a:solidFill>
                <a:effectLst>
                  <a:outerShdw blurRad="38100" dist="38100" dir="2700000" algn="tl">
                    <a:srgbClr val="C0C0C0"/>
                  </a:outerShdw>
                </a:effectLst>
                <a:latin typeface="Calibri" pitchFamily="34" charset="0"/>
                <a:ea typeface="ＭＳ Ｐゴシック" pitchFamily="-84" charset="-128"/>
              </a:endParaRPr>
            </a:p>
            <a:p>
              <a:pPr algn="l" defTabSz="457200">
                <a:spcBef>
                  <a:spcPct val="20000"/>
                </a:spcBef>
                <a:buFont typeface="Arial" pitchFamily="34" charset="0"/>
                <a:buNone/>
              </a:pPr>
              <a:r>
                <a:rPr lang="en-US" sz="2700" b="1" i="1" dirty="0">
                  <a:solidFill>
                    <a:srgbClr val="8064A2"/>
                  </a:solidFill>
                  <a:effectLst>
                    <a:outerShdw blurRad="38100" dist="38100" dir="2700000" algn="tl">
                      <a:srgbClr val="C0C0C0"/>
                    </a:outerShdw>
                  </a:effectLst>
                  <a:latin typeface="Calibri" pitchFamily="34" charset="0"/>
                  <a:ea typeface="ＭＳ Ｐゴシック" pitchFamily="-84" charset="-128"/>
                </a:rPr>
                <a:t>OFFER</a:t>
              </a:r>
              <a:r>
                <a:rPr lang="en-US" sz="2700" dirty="0">
                  <a:solidFill>
                    <a:srgbClr val="8064A2"/>
                  </a:solidFill>
                  <a:effectLst>
                    <a:outerShdw blurRad="38100" dist="38100" dir="2700000" algn="tl">
                      <a:srgbClr val="C0C0C0"/>
                    </a:outerShdw>
                  </a:effectLst>
                  <a:latin typeface="Calibri" pitchFamily="34" charset="0"/>
                  <a:ea typeface="ＭＳ Ｐゴシック" pitchFamily="-84" charset="-128"/>
                </a:rPr>
                <a:t> </a:t>
              </a:r>
              <a:r>
                <a:rPr lang="en-US" sz="2200" dirty="0">
                  <a:solidFill>
                    <a:schemeClr val="tx1"/>
                  </a:solidFill>
                  <a:effectLst>
                    <a:outerShdw blurRad="38100" dist="38100" dir="2700000" algn="tl">
                      <a:srgbClr val="C0C0C0"/>
                    </a:outerShdw>
                  </a:effectLst>
                  <a:latin typeface="Calibri" pitchFamily="34" charset="0"/>
                  <a:ea typeface="ＭＳ Ｐゴシック" pitchFamily="-84" charset="-128"/>
                </a:rPr>
                <a:t>incentives</a:t>
              </a:r>
            </a:p>
          </p:txBody>
        </p:sp>
        <p:cxnSp>
          <p:nvCxnSpPr>
            <p:cNvPr id="11" name="Straight Connector 10"/>
            <p:cNvCxnSpPr/>
            <p:nvPr/>
          </p:nvCxnSpPr>
          <p:spPr>
            <a:xfrm>
              <a:off x="5175250" y="1704975"/>
              <a:ext cx="0" cy="4779963"/>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4">
              <a:duotone>
                <a:schemeClr val="bg2">
                  <a:shade val="45000"/>
                  <a:satMod val="135000"/>
                </a:schemeClr>
                <a:prstClr val="white"/>
              </a:duotone>
            </a:blip>
            <a:stretch>
              <a:fillRect/>
            </a:stretch>
          </p:blipFill>
          <p:spPr>
            <a:xfrm>
              <a:off x="1365623" y="3116679"/>
              <a:ext cx="2737556" cy="2483556"/>
            </a:xfrm>
            <a:prstGeom prst="rect">
              <a:avLst/>
            </a:prstGeom>
          </p:spPr>
        </p:pic>
        <p:pic>
          <p:nvPicPr>
            <p:cNvPr id="5" name="Picture 4"/>
            <p:cNvPicPr>
              <a:picLocks noChangeAspect="1"/>
            </p:cNvPicPr>
            <p:nvPr/>
          </p:nvPicPr>
          <p:blipFill>
            <a:blip r:embed="rId5">
              <a:duotone>
                <a:schemeClr val="bg2">
                  <a:shade val="45000"/>
                  <a:satMod val="135000"/>
                </a:schemeClr>
                <a:prstClr val="white"/>
              </a:duotone>
            </a:blip>
            <a:stretch>
              <a:fillRect/>
            </a:stretch>
          </p:blipFill>
          <p:spPr>
            <a:xfrm rot="21412884">
              <a:off x="1806389" y="2166468"/>
              <a:ext cx="1524000" cy="2102556"/>
            </a:xfrm>
            <a:prstGeom prst="rect">
              <a:avLst/>
            </a:prstGeom>
          </p:spPr>
        </p:pic>
        <p:pic>
          <p:nvPicPr>
            <p:cNvPr id="7" name="Picture 6"/>
            <p:cNvPicPr>
              <a:picLocks noChangeAspect="1"/>
            </p:cNvPicPr>
            <p:nvPr/>
          </p:nvPicPr>
          <p:blipFill>
            <a:blip r:embed="rId6">
              <a:duotone>
                <a:schemeClr val="bg2">
                  <a:shade val="45000"/>
                  <a:satMod val="135000"/>
                </a:schemeClr>
                <a:prstClr val="white"/>
              </a:duotone>
            </a:blip>
            <a:stretch>
              <a:fillRect/>
            </a:stretch>
          </p:blipFill>
          <p:spPr>
            <a:xfrm rot="21060853">
              <a:off x="2293835" y="3533426"/>
              <a:ext cx="2511778" cy="1171222"/>
            </a:xfrm>
            <a:prstGeom prst="rect">
              <a:avLst/>
            </a:prstGeom>
          </p:spPr>
        </p:pic>
        <p:pic>
          <p:nvPicPr>
            <p:cNvPr id="12" name="Picture 11"/>
            <p:cNvPicPr>
              <a:picLocks noChangeAspect="1"/>
            </p:cNvPicPr>
            <p:nvPr/>
          </p:nvPicPr>
          <p:blipFill>
            <a:blip r:embed="rId6">
              <a:duotone>
                <a:schemeClr val="bg2">
                  <a:shade val="45000"/>
                  <a:satMod val="135000"/>
                </a:schemeClr>
                <a:prstClr val="white"/>
              </a:duotone>
            </a:blip>
            <a:stretch>
              <a:fillRect/>
            </a:stretch>
          </p:blipFill>
          <p:spPr>
            <a:xfrm rot="8752714">
              <a:off x="449469" y="4147673"/>
              <a:ext cx="2511778" cy="1171222"/>
            </a:xfrm>
            <a:prstGeom prst="rect">
              <a:avLst/>
            </a:prstGeom>
          </p:spPr>
        </p:pic>
        <p:grpSp>
          <p:nvGrpSpPr>
            <p:cNvPr id="104456" name="Group 6"/>
            <p:cNvGrpSpPr>
              <a:grpSpLocks/>
            </p:cNvGrpSpPr>
            <p:nvPr/>
          </p:nvGrpSpPr>
          <p:grpSpPr bwMode="auto">
            <a:xfrm>
              <a:off x="1000125" y="5959475"/>
              <a:ext cx="1219200" cy="1050925"/>
              <a:chOff x="1168059" y="1203220"/>
              <a:chExt cx="1097350" cy="944199"/>
            </a:xfrm>
          </p:grpSpPr>
          <p:sp>
            <p:nvSpPr>
              <p:cNvPr id="14" name="Oval 13"/>
              <p:cNvSpPr/>
              <p:nvPr/>
            </p:nvSpPr>
            <p:spPr>
              <a:xfrm>
                <a:off x="1242359" y="1203220"/>
                <a:ext cx="945893" cy="944199"/>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endParaRPr lang="en-US">
                  <a:sym typeface="Hoefler Text" charset="0"/>
                </a:endParaRPr>
              </a:p>
            </p:txBody>
          </p:sp>
          <p:sp>
            <p:nvSpPr>
              <p:cNvPr id="27667" name="TextBox 13"/>
              <p:cNvSpPr txBox="1">
                <a:spLocks noChangeArrowheads="1"/>
              </p:cNvSpPr>
              <p:nvPr/>
            </p:nvSpPr>
            <p:spPr bwMode="auto">
              <a:xfrm>
                <a:off x="1168059" y="1457098"/>
                <a:ext cx="1097350" cy="3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solidFill>
                      <a:schemeClr val="bg1"/>
                    </a:solidFill>
                    <a:effectLst>
                      <a:outerShdw blurRad="38100" dist="38100" dir="2700000" algn="tl">
                        <a:srgbClr val="C0C0C0"/>
                      </a:outerShdw>
                    </a:effectLst>
                    <a:latin typeface="Calibri" pitchFamily="34" charset="0"/>
                    <a:ea typeface="ＭＳ Ｐゴシック" pitchFamily="-84" charset="-128"/>
                  </a:rPr>
                  <a:t>Share</a:t>
                </a:r>
              </a:p>
            </p:txBody>
          </p:sp>
        </p:grpSp>
        <p:grpSp>
          <p:nvGrpSpPr>
            <p:cNvPr id="104457" name="Group 8"/>
            <p:cNvGrpSpPr>
              <a:grpSpLocks/>
            </p:cNvGrpSpPr>
            <p:nvPr/>
          </p:nvGrpSpPr>
          <p:grpSpPr bwMode="auto">
            <a:xfrm>
              <a:off x="565150" y="1360488"/>
              <a:ext cx="1381125" cy="1381125"/>
              <a:chOff x="136335" y="3210864"/>
              <a:chExt cx="1242221" cy="1242221"/>
            </a:xfrm>
          </p:grpSpPr>
          <p:sp>
            <p:nvSpPr>
              <p:cNvPr id="17" name="Oval 16"/>
              <p:cNvSpPr/>
              <p:nvPr/>
            </p:nvSpPr>
            <p:spPr>
              <a:xfrm>
                <a:off x="136335" y="3210864"/>
                <a:ext cx="1242221" cy="124222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ym typeface="Hoefler Text" charset="0"/>
                </a:endParaRPr>
              </a:p>
            </p:txBody>
          </p:sp>
          <p:sp>
            <p:nvSpPr>
              <p:cNvPr id="27665" name="TextBox 1"/>
              <p:cNvSpPr txBox="1">
                <a:spLocks noChangeArrowheads="1"/>
              </p:cNvSpPr>
              <p:nvPr/>
            </p:nvSpPr>
            <p:spPr bwMode="auto">
              <a:xfrm>
                <a:off x="194877" y="3619226"/>
                <a:ext cx="1109431" cy="36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a:solidFill>
                      <a:srgbClr val="FFFFFF"/>
                    </a:solidFill>
                    <a:effectLst>
                      <a:outerShdw blurRad="38100" dist="38100" dir="2700000" algn="tl">
                        <a:srgbClr val="C0C0C0"/>
                      </a:outerShdw>
                    </a:effectLst>
                    <a:latin typeface="Calibri" pitchFamily="34" charset="0"/>
                    <a:ea typeface="ＭＳ Ｐゴシック" pitchFamily="-84" charset="-128"/>
                  </a:rPr>
                  <a:t>Engage</a:t>
                </a:r>
              </a:p>
            </p:txBody>
          </p:sp>
        </p:grpSp>
        <p:grpSp>
          <p:nvGrpSpPr>
            <p:cNvPr id="104458" name="Group 5"/>
            <p:cNvGrpSpPr>
              <a:grpSpLocks/>
            </p:cNvGrpSpPr>
            <p:nvPr/>
          </p:nvGrpSpPr>
          <p:grpSpPr bwMode="auto">
            <a:xfrm>
              <a:off x="3588309" y="5362509"/>
              <a:ext cx="1554104" cy="1550304"/>
              <a:chOff x="2260903" y="3685017"/>
              <a:chExt cx="1397803" cy="1394385"/>
            </a:xfrm>
          </p:grpSpPr>
          <p:sp>
            <p:nvSpPr>
              <p:cNvPr id="20" name="Oval 19"/>
              <p:cNvSpPr/>
              <p:nvPr/>
            </p:nvSpPr>
            <p:spPr>
              <a:xfrm>
                <a:off x="2260903" y="3685017"/>
                <a:ext cx="1397803" cy="1394385"/>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sym typeface="Hoefler Text" charset="0"/>
                </a:endParaRPr>
              </a:p>
            </p:txBody>
          </p:sp>
          <p:sp>
            <p:nvSpPr>
              <p:cNvPr id="27663" name="TextBox 16"/>
              <p:cNvSpPr txBox="1">
                <a:spLocks noChangeArrowheads="1"/>
              </p:cNvSpPr>
              <p:nvPr/>
            </p:nvSpPr>
            <p:spPr bwMode="auto">
              <a:xfrm>
                <a:off x="2260903" y="4136274"/>
                <a:ext cx="1341000" cy="37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a:solidFill>
                      <a:srgbClr val="FFFFFF"/>
                    </a:solidFill>
                    <a:effectLst>
                      <a:outerShdw blurRad="38100" dist="38100" dir="2700000" algn="tl">
                        <a:srgbClr val="C0C0C0"/>
                      </a:outerShdw>
                    </a:effectLst>
                    <a:latin typeface="Calibri" pitchFamily="34" charset="0"/>
                    <a:ea typeface="ＭＳ Ｐゴシック" pitchFamily="-84" charset="-128"/>
                  </a:rPr>
                  <a:t>Announce</a:t>
                </a:r>
              </a:p>
            </p:txBody>
          </p:sp>
        </p:grpSp>
        <p:grpSp>
          <p:nvGrpSpPr>
            <p:cNvPr id="104459" name="Group 8"/>
            <p:cNvGrpSpPr>
              <a:grpSpLocks/>
            </p:cNvGrpSpPr>
            <p:nvPr/>
          </p:nvGrpSpPr>
          <p:grpSpPr bwMode="auto">
            <a:xfrm>
              <a:off x="3768725" y="1616075"/>
              <a:ext cx="1233488" cy="1100138"/>
              <a:chOff x="329793" y="3462878"/>
              <a:chExt cx="1108983" cy="990207"/>
            </a:xfrm>
          </p:grpSpPr>
          <p:sp>
            <p:nvSpPr>
              <p:cNvPr id="23" name="Oval 22"/>
              <p:cNvSpPr/>
              <p:nvPr/>
            </p:nvSpPr>
            <p:spPr>
              <a:xfrm>
                <a:off x="388311" y="3462878"/>
                <a:ext cx="990520" cy="99020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ym typeface="Hoefler Text" charset="0"/>
                </a:endParaRPr>
              </a:p>
            </p:txBody>
          </p:sp>
          <p:sp>
            <p:nvSpPr>
              <p:cNvPr id="27661" name="TextBox 1"/>
              <p:cNvSpPr txBox="1">
                <a:spLocks noChangeArrowheads="1"/>
              </p:cNvSpPr>
              <p:nvPr/>
            </p:nvSpPr>
            <p:spPr bwMode="auto">
              <a:xfrm>
                <a:off x="329793" y="3768656"/>
                <a:ext cx="1108983" cy="37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a:solidFill>
                      <a:srgbClr val="FFFFFF"/>
                    </a:solidFill>
                    <a:effectLst>
                      <a:outerShdw blurRad="38100" dist="38100" dir="2700000" algn="tl">
                        <a:srgbClr val="C0C0C0"/>
                      </a:outerShdw>
                    </a:effectLst>
                    <a:latin typeface="Calibri" pitchFamily="34" charset="0"/>
                    <a:ea typeface="ＭＳ Ｐゴシック" pitchFamily="-84" charset="-128"/>
                  </a:rPr>
                  <a:t>Incent</a:t>
                </a:r>
              </a:p>
            </p:txBody>
          </p:sp>
        </p:grpSp>
      </p:grpSp>
      <p:sp>
        <p:nvSpPr>
          <p:cNvPr id="22" name="Content Placeholder 2"/>
          <p:cNvSpPr txBox="1">
            <a:spLocks/>
          </p:cNvSpPr>
          <p:nvPr/>
        </p:nvSpPr>
        <p:spPr bwMode="auto">
          <a:xfrm>
            <a:off x="0" y="685800"/>
            <a:ext cx="10160000" cy="6858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3600" b="1" i="0" dirty="0" smtClean="0">
                <a:solidFill>
                  <a:srgbClr val="000000"/>
                </a:solidFill>
                <a:effectLst/>
                <a:ea typeface="ＭＳ Ｐゴシック" pitchFamily="-84" charset="-128"/>
              </a:rPr>
              <a:t>Social Content Examples</a:t>
            </a:r>
            <a:endParaRPr lang="en-US" sz="2800" b="0" dirty="0">
              <a:solidFill>
                <a:srgbClr val="000000"/>
              </a:solidFill>
              <a:effectLst/>
              <a:ea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7" cy="7639047"/>
          </a:xfrm>
          <a:prstGeom prst="rect">
            <a:avLst/>
          </a:prstGeom>
        </p:spPr>
      </p:pic>
      <p:sp>
        <p:nvSpPr>
          <p:cNvPr id="106499" name="Content Placeholder 4"/>
          <p:cNvSpPr>
            <a:spLocks noGrp="1"/>
          </p:cNvSpPr>
          <p:nvPr>
            <p:ph sz="half" idx="2"/>
          </p:nvPr>
        </p:nvSpPr>
        <p:spPr>
          <a:xfrm>
            <a:off x="5164138" y="1608138"/>
            <a:ext cx="4679950" cy="5707062"/>
          </a:xfrm>
        </p:spPr>
        <p:txBody>
          <a:bodyPr/>
          <a:lstStyle/>
          <a:p>
            <a:r>
              <a:rPr lang="en-US" sz="2700" dirty="0" smtClean="0">
                <a:solidFill>
                  <a:srgbClr val="000000"/>
                </a:solidFill>
                <a:ea typeface="ＭＳ Ｐゴシック" pitchFamily="-84" charset="-128"/>
              </a:rPr>
              <a:t>URL/26 likes</a:t>
            </a:r>
          </a:p>
          <a:p>
            <a:r>
              <a:rPr lang="en-US" sz="2700" dirty="0" smtClean="0">
                <a:solidFill>
                  <a:srgbClr val="000000"/>
                </a:solidFill>
                <a:ea typeface="ＭＳ Ｐゴシック" pitchFamily="-84" charset="-128"/>
              </a:rPr>
              <a:t>Convey sense of community</a:t>
            </a:r>
          </a:p>
          <a:p>
            <a:r>
              <a:rPr lang="en-US" sz="2700" dirty="0" smtClean="0">
                <a:solidFill>
                  <a:srgbClr val="000000"/>
                </a:solidFill>
                <a:ea typeface="ＭＳ Ｐゴシック" pitchFamily="-84" charset="-128"/>
              </a:rPr>
              <a:t>Use pages, not groups</a:t>
            </a:r>
          </a:p>
          <a:p>
            <a:r>
              <a:rPr lang="en-US" sz="2700" dirty="0" smtClean="0">
                <a:solidFill>
                  <a:srgbClr val="000000"/>
                </a:solidFill>
                <a:ea typeface="ＭＳ Ｐゴシック" pitchFamily="-84" charset="-128"/>
              </a:rPr>
              <a:t>Use </a:t>
            </a:r>
            <a:r>
              <a:rPr lang="en-US" altLang="en-US" sz="2700" dirty="0" smtClean="0">
                <a:solidFill>
                  <a:srgbClr val="000000"/>
                </a:solidFill>
                <a:ea typeface="ＭＳ Ｐゴシック" pitchFamily="-84" charset="-128"/>
              </a:rPr>
              <a:t>“</a:t>
            </a:r>
            <a:r>
              <a:rPr lang="en-US" sz="2700" dirty="0" smtClean="0">
                <a:solidFill>
                  <a:srgbClr val="000000"/>
                </a:solidFill>
                <a:ea typeface="ＭＳ Ｐゴシック" pitchFamily="-84" charset="-128"/>
              </a:rPr>
              <a:t>Wall</a:t>
            </a:r>
            <a:r>
              <a:rPr lang="en-US" altLang="en-US" sz="2700" dirty="0" smtClean="0">
                <a:solidFill>
                  <a:srgbClr val="000000"/>
                </a:solidFill>
                <a:ea typeface="ＭＳ Ｐゴシック" pitchFamily="-84" charset="-128"/>
              </a:rPr>
              <a:t>”</a:t>
            </a:r>
            <a:r>
              <a:rPr lang="en-US" sz="2700" dirty="0" smtClean="0">
                <a:solidFill>
                  <a:srgbClr val="000000"/>
                </a:solidFill>
                <a:ea typeface="ＭＳ Ｐゴシック" pitchFamily="-84" charset="-128"/>
              </a:rPr>
              <a:t> for discussions/announcements</a:t>
            </a:r>
          </a:p>
          <a:p>
            <a:r>
              <a:rPr lang="en-US" sz="2700" dirty="0" smtClean="0">
                <a:solidFill>
                  <a:srgbClr val="000000"/>
                </a:solidFill>
                <a:ea typeface="ＭＳ Ｐゴシック" pitchFamily="-84" charset="-128"/>
              </a:rPr>
              <a:t>Use </a:t>
            </a:r>
            <a:r>
              <a:rPr lang="en-US" altLang="en-US" sz="2700" dirty="0" smtClean="0">
                <a:solidFill>
                  <a:srgbClr val="000000"/>
                </a:solidFill>
                <a:ea typeface="ＭＳ Ｐゴシック" pitchFamily="-84" charset="-128"/>
              </a:rPr>
              <a:t>“</a:t>
            </a:r>
            <a:r>
              <a:rPr lang="en-US" sz="2700" dirty="0" smtClean="0">
                <a:solidFill>
                  <a:srgbClr val="000000"/>
                </a:solidFill>
                <a:ea typeface="ＭＳ Ｐゴシック" pitchFamily="-84" charset="-128"/>
              </a:rPr>
              <a:t>Notes</a:t>
            </a:r>
            <a:r>
              <a:rPr lang="en-US" altLang="en-US" sz="2700" dirty="0" smtClean="0">
                <a:solidFill>
                  <a:srgbClr val="000000"/>
                </a:solidFill>
                <a:ea typeface="ＭＳ Ｐゴシック" pitchFamily="-84" charset="-128"/>
              </a:rPr>
              <a:t>”</a:t>
            </a:r>
            <a:r>
              <a:rPr lang="en-US" sz="2700" dirty="0" smtClean="0">
                <a:solidFill>
                  <a:srgbClr val="000000"/>
                </a:solidFill>
                <a:ea typeface="ＭＳ Ｐゴシック" pitchFamily="-84" charset="-128"/>
              </a:rPr>
              <a:t> as a form of </a:t>
            </a:r>
            <a:br>
              <a:rPr lang="en-US" sz="2700" dirty="0" smtClean="0">
                <a:solidFill>
                  <a:srgbClr val="000000"/>
                </a:solidFill>
                <a:ea typeface="ＭＳ Ｐゴシック" pitchFamily="-84" charset="-128"/>
              </a:rPr>
            </a:br>
            <a:r>
              <a:rPr lang="en-US" sz="2700" dirty="0" smtClean="0">
                <a:solidFill>
                  <a:srgbClr val="000000"/>
                </a:solidFill>
                <a:ea typeface="ＭＳ Ｐゴシック" pitchFamily="-84" charset="-128"/>
              </a:rPr>
              <a:t>a blog</a:t>
            </a:r>
          </a:p>
          <a:p>
            <a:r>
              <a:rPr lang="en-US" sz="2700" dirty="0" smtClean="0">
                <a:solidFill>
                  <a:srgbClr val="000000"/>
                </a:solidFill>
                <a:ea typeface="ＭＳ Ｐゴシック" pitchFamily="-84" charset="-128"/>
              </a:rPr>
              <a:t>Use </a:t>
            </a:r>
            <a:r>
              <a:rPr lang="en-US" altLang="en-US" sz="2700" dirty="0" smtClean="0">
                <a:solidFill>
                  <a:srgbClr val="000000"/>
                </a:solidFill>
                <a:ea typeface="ＭＳ Ｐゴシック" pitchFamily="-84" charset="-128"/>
              </a:rPr>
              <a:t>“</a:t>
            </a:r>
            <a:r>
              <a:rPr lang="en-US" sz="2700" dirty="0" smtClean="0">
                <a:solidFill>
                  <a:srgbClr val="000000"/>
                </a:solidFill>
                <a:ea typeface="ＭＳ Ｐゴシック" pitchFamily="-84" charset="-128"/>
              </a:rPr>
              <a:t>Photos</a:t>
            </a:r>
            <a:r>
              <a:rPr lang="en-US" altLang="en-US" sz="2700" dirty="0" smtClean="0">
                <a:solidFill>
                  <a:srgbClr val="000000"/>
                </a:solidFill>
                <a:ea typeface="ＭＳ Ｐゴシック" pitchFamily="-84" charset="-128"/>
              </a:rPr>
              <a:t>”</a:t>
            </a:r>
            <a:r>
              <a:rPr lang="en-US" sz="2700" dirty="0" smtClean="0">
                <a:solidFill>
                  <a:srgbClr val="000000"/>
                </a:solidFill>
                <a:ea typeface="ＭＳ Ｐゴシック" pitchFamily="-84" charset="-128"/>
              </a:rPr>
              <a:t> to show your attraction, events, etc. </a:t>
            </a:r>
          </a:p>
          <a:p>
            <a:r>
              <a:rPr lang="en-US" sz="2700" dirty="0" smtClean="0">
                <a:solidFill>
                  <a:srgbClr val="000000"/>
                </a:solidFill>
                <a:ea typeface="ＭＳ Ｐゴシック" pitchFamily="-84" charset="-128"/>
              </a:rPr>
              <a:t>Facebook ads are an affordable way to boost traffic to your page</a:t>
            </a:r>
          </a:p>
        </p:txBody>
      </p:sp>
      <p:pic>
        <p:nvPicPr>
          <p:cNvPr id="106500" name="Picture 2"/>
          <p:cNvPicPr>
            <a:picLocks noChangeAspect="1"/>
          </p:cNvPicPr>
          <p:nvPr/>
        </p:nvPicPr>
        <p:blipFill>
          <a:blip r:embed="rId4"/>
          <a:srcRect/>
          <a:stretch>
            <a:fillRect/>
          </a:stretch>
        </p:blipFill>
        <p:spPr bwMode="auto">
          <a:xfrm>
            <a:off x="574675" y="2522538"/>
            <a:ext cx="3916363" cy="3354388"/>
          </a:xfrm>
          <a:prstGeom prst="rect">
            <a:avLst/>
          </a:prstGeom>
          <a:noFill/>
          <a:ln w="9525">
            <a:noFill/>
            <a:miter lim="800000"/>
            <a:headEnd/>
            <a:tailEnd/>
          </a:ln>
        </p:spPr>
      </p:pic>
      <p:cxnSp>
        <p:nvCxnSpPr>
          <p:cNvPr id="9" name="Straight Connector 8"/>
          <p:cNvCxnSpPr/>
          <p:nvPr/>
        </p:nvCxnSpPr>
        <p:spPr>
          <a:xfrm>
            <a:off x="4851400" y="1804988"/>
            <a:ext cx="0" cy="521335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txBox="1">
            <a:spLocks/>
          </p:cNvSpPr>
          <p:nvPr/>
        </p:nvSpPr>
        <p:spPr bwMode="auto">
          <a:xfrm>
            <a:off x="0" y="685800"/>
            <a:ext cx="10160000" cy="6858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3600" b="1" i="0" dirty="0" smtClean="0">
                <a:solidFill>
                  <a:srgbClr val="000000"/>
                </a:solidFill>
                <a:effectLst/>
                <a:ea typeface="ＭＳ Ｐゴシック" pitchFamily="-84" charset="-128"/>
              </a:rPr>
              <a:t>Facebook Basics</a:t>
            </a:r>
            <a:endParaRPr lang="en-US" sz="2800" b="0" dirty="0">
              <a:solidFill>
                <a:srgbClr val="000000"/>
              </a:solidFill>
              <a:effectLst/>
              <a:ea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488621292"/>
              </p:ext>
            </p:extLst>
          </p:nvPr>
        </p:nvGraphicFramePr>
        <p:xfrm>
          <a:off x="431800" y="1371600"/>
          <a:ext cx="9448800" cy="5784427"/>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772085"/>
                <a:gridCol w="1022730"/>
                <a:gridCol w="1148693"/>
                <a:gridCol w="994447"/>
                <a:gridCol w="1759512"/>
                <a:gridCol w="3751333"/>
              </a:tblGrid>
              <a:tr h="525786">
                <a:tc>
                  <a:txBody>
                    <a:bodyPr/>
                    <a:lstStyle/>
                    <a:p>
                      <a:r>
                        <a:rPr lang="en-US" sz="1400" dirty="0" smtClean="0"/>
                        <a:t>DAY</a:t>
                      </a:r>
                      <a:endParaRPr lang="en-US" sz="1400" dirty="0"/>
                    </a:p>
                  </a:txBody>
                  <a:tcPr marL="112355" marR="112355" marT="56178" marB="56178"/>
                </a:tc>
                <a:tc>
                  <a:txBody>
                    <a:bodyPr/>
                    <a:lstStyle/>
                    <a:p>
                      <a:r>
                        <a:rPr lang="en-US" sz="1400" dirty="0" smtClean="0"/>
                        <a:t>TOPIC</a:t>
                      </a:r>
                      <a:endParaRPr lang="en-US" sz="1400" dirty="0"/>
                    </a:p>
                  </a:txBody>
                  <a:tcPr marL="112355" marR="112355" marT="56178" marB="56178"/>
                </a:tc>
                <a:tc>
                  <a:txBody>
                    <a:bodyPr/>
                    <a:lstStyle/>
                    <a:p>
                      <a:r>
                        <a:rPr lang="en-US" sz="1400" dirty="0" smtClean="0"/>
                        <a:t>VIDEO/IMG</a:t>
                      </a:r>
                      <a:endParaRPr lang="en-US" sz="1400" dirty="0"/>
                    </a:p>
                  </a:txBody>
                  <a:tcPr marL="112355" marR="112355" marT="56178" marB="56178"/>
                </a:tc>
                <a:tc>
                  <a:txBody>
                    <a:bodyPr/>
                    <a:lstStyle/>
                    <a:p>
                      <a:r>
                        <a:rPr lang="en-US" sz="1400" dirty="0" smtClean="0"/>
                        <a:t>LINKS</a:t>
                      </a:r>
                      <a:endParaRPr lang="en-US" sz="1400" dirty="0"/>
                    </a:p>
                  </a:txBody>
                  <a:tcPr marL="112355" marR="112355" marT="56178" marB="56178"/>
                </a:tc>
                <a:tc>
                  <a:txBody>
                    <a:bodyPr/>
                    <a:lstStyle/>
                    <a:p>
                      <a:r>
                        <a:rPr lang="en-US" sz="1400" dirty="0" smtClean="0"/>
                        <a:t>SITES POSTED TO</a:t>
                      </a:r>
                      <a:endParaRPr lang="en-US" sz="1400" dirty="0"/>
                    </a:p>
                  </a:txBody>
                  <a:tcPr marL="112355" marR="112355" marT="56178" marB="56178"/>
                </a:tc>
                <a:tc>
                  <a:txBody>
                    <a:bodyPr/>
                    <a:lstStyle/>
                    <a:p>
                      <a:r>
                        <a:rPr lang="en-US" sz="1400" dirty="0" smtClean="0"/>
                        <a:t>POST</a:t>
                      </a:r>
                      <a:endParaRPr lang="en-US" sz="1400" dirty="0"/>
                    </a:p>
                  </a:txBody>
                  <a:tcPr marL="112355" marR="112355" marT="56178" marB="56178"/>
                </a:tc>
              </a:tr>
              <a:tr h="1154059">
                <a:tc>
                  <a:txBody>
                    <a:bodyPr/>
                    <a:lstStyle/>
                    <a:p>
                      <a:r>
                        <a:rPr lang="en-US" sz="1400" dirty="0" smtClean="0"/>
                        <a:t>Mon</a:t>
                      </a:r>
                      <a:endParaRPr lang="en-US" sz="1400" dirty="0"/>
                    </a:p>
                  </a:txBody>
                  <a:tcPr marL="112355" marR="112355" marT="56178" marB="56178"/>
                </a:tc>
                <a:tc>
                  <a:txBody>
                    <a:bodyPr/>
                    <a:lstStyle/>
                    <a:p>
                      <a:r>
                        <a:rPr lang="en-US" sz="1400" dirty="0" smtClean="0"/>
                        <a:t>Event</a:t>
                      </a:r>
                      <a:endParaRPr lang="en-US" sz="1400" dirty="0"/>
                    </a:p>
                  </a:txBody>
                  <a:tcPr marL="112355" marR="112355" marT="56178" marB="56178"/>
                </a:tc>
                <a:tc>
                  <a:txBody>
                    <a:bodyPr/>
                    <a:lstStyle/>
                    <a:p>
                      <a:r>
                        <a:rPr lang="en-US" sz="1400" dirty="0" smtClean="0"/>
                        <a:t>Share Graphic</a:t>
                      </a:r>
                      <a:endParaRPr lang="en-US" sz="1400" dirty="0"/>
                    </a:p>
                  </a:txBody>
                  <a:tcPr marL="112355" marR="112355" marT="56178" marB="56178"/>
                </a:tc>
                <a:tc>
                  <a:txBody>
                    <a:bodyPr/>
                    <a:lstStyle/>
                    <a:p>
                      <a:r>
                        <a:rPr lang="en-US" sz="1400" dirty="0" err="1" smtClean="0"/>
                        <a:t>Site.com</a:t>
                      </a:r>
                      <a:endParaRPr lang="en-US" sz="1400" dirty="0"/>
                    </a:p>
                  </a:txBody>
                  <a:tcPr marL="112355" marR="112355" marT="56178" marB="56178"/>
                </a:tc>
                <a:tc>
                  <a:txBody>
                    <a:bodyPr/>
                    <a:lstStyle/>
                    <a:p>
                      <a:r>
                        <a:rPr lang="en-US" sz="1400" dirty="0" err="1" smtClean="0"/>
                        <a:t>Pinterest</a:t>
                      </a:r>
                      <a:r>
                        <a:rPr lang="en-US" sz="1400" dirty="0" smtClean="0"/>
                        <a:t>,</a:t>
                      </a:r>
                      <a:r>
                        <a:rPr lang="en-US" sz="1400" baseline="0" dirty="0" smtClean="0"/>
                        <a:t> Facebook</a:t>
                      </a:r>
                      <a:endParaRPr lang="en-US" sz="1400" dirty="0"/>
                    </a:p>
                  </a:txBody>
                  <a:tcPr marL="112355" marR="112355" marT="56178" marB="56178"/>
                </a:tc>
                <a:tc>
                  <a:txBody>
                    <a:bodyPr/>
                    <a:lstStyle/>
                    <a:p>
                      <a:r>
                        <a:rPr lang="en-US" sz="1400" kern="1200" dirty="0" smtClean="0">
                          <a:solidFill>
                            <a:schemeClr val="dk1"/>
                          </a:solidFill>
                          <a:effectLst/>
                          <a:latin typeface="+mn-lt"/>
                          <a:ea typeface="+mn-ea"/>
                          <a:cs typeface="+mn-cs"/>
                        </a:rPr>
                        <a:t>Wine. Food. Fun. And more wine!</a:t>
                      </a:r>
                      <a:r>
                        <a:rPr lang="en-US" sz="1400" b="1" kern="1200" dirty="0" smtClean="0">
                          <a:solidFill>
                            <a:schemeClr val="dk1"/>
                          </a:solidFill>
                          <a:effectLst/>
                          <a:latin typeface="+mn-lt"/>
                          <a:ea typeface="+mn-ea"/>
                          <a:cs typeface="+mn-cs"/>
                        </a:rPr>
                        <a:t> </a:t>
                      </a:r>
                      <a:r>
                        <a:rPr lang="en-US" sz="1400" kern="1200" dirty="0" smtClean="0">
                          <a:solidFill>
                            <a:schemeClr val="dk1"/>
                          </a:solidFill>
                          <a:effectLst/>
                          <a:latin typeface="+mn-lt"/>
                          <a:ea typeface="+mn-ea"/>
                          <a:cs typeface="+mn-cs"/>
                        </a:rPr>
                        <a:t>St. Augustine’s Spanish Wine Festival starts a week from today. Check the site for times and tickets – all proceeds go to local charities. </a:t>
                      </a:r>
                      <a:endParaRPr lang="en-US" sz="1400" dirty="0"/>
                    </a:p>
                  </a:txBody>
                  <a:tcPr marL="112355" marR="112355" marT="56178" marB="56178"/>
                </a:tc>
              </a:tr>
              <a:tr h="1154059">
                <a:tc>
                  <a:txBody>
                    <a:bodyPr/>
                    <a:lstStyle/>
                    <a:p>
                      <a:r>
                        <a:rPr lang="en-US" sz="1400" dirty="0" smtClean="0"/>
                        <a:t>Tue</a:t>
                      </a:r>
                      <a:endParaRPr lang="en-US" sz="1400" dirty="0"/>
                    </a:p>
                  </a:txBody>
                  <a:tcPr marL="112355" marR="112355" marT="56178" marB="56178"/>
                </a:tc>
                <a:tc>
                  <a:txBody>
                    <a:bodyPr/>
                    <a:lstStyle/>
                    <a:p>
                      <a:r>
                        <a:rPr lang="en-US" sz="1400" dirty="0" smtClean="0"/>
                        <a:t>Request for pictures</a:t>
                      </a:r>
                      <a:endParaRPr lang="en-US" sz="1400" dirty="0"/>
                    </a:p>
                  </a:txBody>
                  <a:tcPr marL="112355" marR="112355" marT="56178" marB="56178"/>
                </a:tc>
                <a:tc>
                  <a:txBody>
                    <a:bodyPr/>
                    <a:lstStyle/>
                    <a:p>
                      <a:r>
                        <a:rPr lang="en-US" sz="1400" dirty="0" smtClean="0"/>
                        <a:t>None</a:t>
                      </a:r>
                      <a:endParaRPr lang="en-US" sz="1400" dirty="0"/>
                    </a:p>
                  </a:txBody>
                  <a:tcPr marL="112355" marR="112355" marT="56178" marB="56178"/>
                </a:tc>
                <a:tc>
                  <a:txBody>
                    <a:bodyPr/>
                    <a:lstStyle/>
                    <a:p>
                      <a:endParaRPr lang="en-US" sz="1400" dirty="0"/>
                    </a:p>
                  </a:txBody>
                  <a:tcPr marL="112355" marR="112355" marT="56178" marB="56178"/>
                </a:tc>
                <a:tc>
                  <a:txBody>
                    <a:bodyPr/>
                    <a:lstStyle/>
                    <a:p>
                      <a:r>
                        <a:rPr lang="en-US" sz="1400" dirty="0" err="1" smtClean="0"/>
                        <a:t>Instagram</a:t>
                      </a:r>
                      <a:r>
                        <a:rPr lang="en-US" sz="1400" dirty="0" smtClean="0"/>
                        <a:t>, Facebook</a:t>
                      </a:r>
                      <a:endParaRPr lang="en-US" sz="1400" dirty="0"/>
                    </a:p>
                  </a:txBody>
                  <a:tcPr marL="112355" marR="112355" marT="56178" marB="5617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effectLst/>
                          <a:latin typeface="+mn-lt"/>
                          <a:ea typeface="+mn-ea"/>
                          <a:cs typeface="+mn-cs"/>
                        </a:rPr>
                        <a:t>If you have pictures or video from a cultural event in St. Augustine or Ponte </a:t>
                      </a:r>
                      <a:r>
                        <a:rPr lang="en-US" sz="1400" kern="1200" dirty="0" err="1" smtClean="0">
                          <a:solidFill>
                            <a:schemeClr val="dk1"/>
                          </a:solidFill>
                          <a:effectLst/>
                          <a:latin typeface="+mn-lt"/>
                          <a:ea typeface="+mn-ea"/>
                          <a:cs typeface="+mn-cs"/>
                        </a:rPr>
                        <a:t>Vedra</a:t>
                      </a:r>
                      <a:r>
                        <a:rPr lang="en-US" sz="1400" kern="1200" dirty="0" smtClean="0">
                          <a:solidFill>
                            <a:schemeClr val="dk1"/>
                          </a:solidFill>
                          <a:effectLst/>
                          <a:latin typeface="+mn-lt"/>
                          <a:ea typeface="+mn-ea"/>
                          <a:cs typeface="+mn-cs"/>
                        </a:rPr>
                        <a:t>, we’d love to see it! Upload it here, or tag us in the photos you post to your own page.</a:t>
                      </a:r>
                    </a:p>
                  </a:txBody>
                  <a:tcPr marL="112355" marR="112355" marT="56178" marB="56178"/>
                </a:tc>
              </a:tr>
              <a:tr h="735211">
                <a:tc>
                  <a:txBody>
                    <a:bodyPr/>
                    <a:lstStyle/>
                    <a:p>
                      <a:r>
                        <a:rPr lang="en-US" sz="1400" dirty="0" smtClean="0"/>
                        <a:t>Wed</a:t>
                      </a:r>
                      <a:endParaRPr lang="en-US" sz="1400" dirty="0"/>
                    </a:p>
                  </a:txBody>
                  <a:tcPr marL="112355" marR="112355" marT="56178" marB="56178"/>
                </a:tc>
                <a:tc>
                  <a:txBody>
                    <a:bodyPr/>
                    <a:lstStyle/>
                    <a:p>
                      <a:r>
                        <a:rPr lang="en-US" sz="1400" dirty="0" smtClean="0"/>
                        <a:t>Event Reminder</a:t>
                      </a:r>
                      <a:endParaRPr lang="en-US" sz="1400" dirty="0"/>
                    </a:p>
                  </a:txBody>
                  <a:tcPr marL="112355" marR="112355" marT="56178" marB="56178"/>
                </a:tc>
                <a:tc>
                  <a:txBody>
                    <a:bodyPr/>
                    <a:lstStyle/>
                    <a:p>
                      <a:r>
                        <a:rPr lang="en-US" sz="1400" dirty="0" smtClean="0"/>
                        <a:t>None</a:t>
                      </a:r>
                      <a:endParaRPr lang="en-US" sz="1400" dirty="0"/>
                    </a:p>
                  </a:txBody>
                  <a:tcPr marL="112355" marR="112355" marT="56178" marB="56178"/>
                </a:tc>
                <a:tc>
                  <a:txBody>
                    <a:bodyPr/>
                    <a:lstStyle/>
                    <a:p>
                      <a:r>
                        <a:rPr lang="en-US" sz="1400" dirty="0" err="1" smtClean="0"/>
                        <a:t>Site.com</a:t>
                      </a:r>
                      <a:endParaRPr lang="en-US" sz="1400" dirty="0"/>
                    </a:p>
                  </a:txBody>
                  <a:tcPr marL="112355" marR="112355" marT="56178" marB="56178"/>
                </a:tc>
                <a:tc>
                  <a:txBody>
                    <a:bodyPr/>
                    <a:lstStyle/>
                    <a:p>
                      <a:r>
                        <a:rPr lang="en-US" sz="1400" dirty="0" smtClean="0"/>
                        <a:t>Facebook</a:t>
                      </a:r>
                      <a:endParaRPr lang="en-US" sz="1400" dirty="0"/>
                    </a:p>
                  </a:txBody>
                  <a:tcPr marL="112355" marR="112355" marT="56178" marB="56178"/>
                </a:tc>
                <a:tc>
                  <a:txBody>
                    <a:bodyPr/>
                    <a:lstStyle/>
                    <a:p>
                      <a:r>
                        <a:rPr lang="en-US" sz="1400" kern="1200" dirty="0" smtClean="0">
                          <a:solidFill>
                            <a:schemeClr val="dk1"/>
                          </a:solidFill>
                          <a:effectLst/>
                          <a:latin typeface="+mn-lt"/>
                          <a:ea typeface="+mn-ea"/>
                          <a:cs typeface="+mn-cs"/>
                        </a:rPr>
                        <a:t>Don’t miss the St. Augustine’s Spanish Wine Festival.</a:t>
                      </a:r>
                      <a:r>
                        <a:rPr lang="en-US" sz="1400" kern="1200" baseline="0" dirty="0" smtClean="0">
                          <a:solidFill>
                            <a:schemeClr val="dk1"/>
                          </a:solidFill>
                          <a:effectLst/>
                          <a:latin typeface="+mn-lt"/>
                          <a:ea typeface="+mn-ea"/>
                          <a:cs typeface="+mn-cs"/>
                        </a:rPr>
                        <a:t> Two days left to get your tickets</a:t>
                      </a:r>
                      <a:r>
                        <a:rPr lang="en-US" sz="1400" kern="1200" dirty="0" smtClean="0">
                          <a:solidFill>
                            <a:schemeClr val="dk1"/>
                          </a:solidFill>
                          <a:effectLst/>
                          <a:latin typeface="+mn-lt"/>
                          <a:ea typeface="+mn-ea"/>
                          <a:cs typeface="+mn-cs"/>
                        </a:rPr>
                        <a:t>. </a:t>
                      </a:r>
                      <a:endParaRPr lang="en-US" sz="1400" dirty="0"/>
                    </a:p>
                  </a:txBody>
                  <a:tcPr marL="112355" marR="112355" marT="56178" marB="56178"/>
                </a:tc>
              </a:tr>
              <a:tr h="391029">
                <a:tc>
                  <a:txBody>
                    <a:bodyPr/>
                    <a:lstStyle/>
                    <a:p>
                      <a:r>
                        <a:rPr lang="en-US" sz="1400" dirty="0" smtClean="0"/>
                        <a:t>Thu</a:t>
                      </a:r>
                      <a:endParaRPr lang="en-US" sz="1400" dirty="0"/>
                    </a:p>
                  </a:txBody>
                  <a:tcPr marL="112355" marR="112355" marT="56178" marB="56178"/>
                </a:tc>
                <a:tc>
                  <a:txBody>
                    <a:bodyPr/>
                    <a:lstStyle/>
                    <a:p>
                      <a:endParaRPr lang="en-US" sz="1400" dirty="0"/>
                    </a:p>
                  </a:txBody>
                  <a:tcPr marL="112355" marR="112355" marT="56178" marB="56178"/>
                </a:tc>
                <a:tc>
                  <a:txBody>
                    <a:bodyPr/>
                    <a:lstStyle/>
                    <a:p>
                      <a:endParaRPr lang="en-US" sz="1400" dirty="0"/>
                    </a:p>
                  </a:txBody>
                  <a:tcPr marL="112355" marR="112355" marT="56178" marB="56178"/>
                </a:tc>
                <a:tc>
                  <a:txBody>
                    <a:bodyPr/>
                    <a:lstStyle/>
                    <a:p>
                      <a:endParaRPr lang="en-US" sz="1400" dirty="0"/>
                    </a:p>
                  </a:txBody>
                  <a:tcPr marL="112355" marR="112355" marT="56178" marB="56178"/>
                </a:tc>
                <a:tc>
                  <a:txBody>
                    <a:bodyPr/>
                    <a:lstStyle/>
                    <a:p>
                      <a:endParaRPr lang="en-US" sz="1400" dirty="0"/>
                    </a:p>
                  </a:txBody>
                  <a:tcPr marL="112355" marR="112355" marT="56178" marB="56178"/>
                </a:tc>
                <a:tc>
                  <a:txBody>
                    <a:bodyPr/>
                    <a:lstStyle/>
                    <a:p>
                      <a:endParaRPr lang="en-US" sz="1400" dirty="0"/>
                    </a:p>
                  </a:txBody>
                  <a:tcPr marL="112355" marR="112355" marT="56178" marB="56178"/>
                </a:tc>
              </a:tr>
              <a:tr h="525786">
                <a:tc>
                  <a:txBody>
                    <a:bodyPr/>
                    <a:lstStyle/>
                    <a:p>
                      <a:r>
                        <a:rPr lang="en-US" sz="1400" dirty="0" smtClean="0"/>
                        <a:t>Fri</a:t>
                      </a:r>
                    </a:p>
                  </a:txBody>
                  <a:tcPr marL="112355" marR="112355" marT="56178" marB="56178"/>
                </a:tc>
                <a:tc>
                  <a:txBody>
                    <a:bodyPr/>
                    <a:lstStyle/>
                    <a:p>
                      <a:r>
                        <a:rPr lang="en-US" sz="1400" dirty="0" smtClean="0"/>
                        <a:t>Opening Night</a:t>
                      </a:r>
                      <a:endParaRPr lang="en-US" sz="1400" dirty="0"/>
                    </a:p>
                  </a:txBody>
                  <a:tcPr marL="112355" marR="112355" marT="56178" marB="56178"/>
                </a:tc>
                <a:tc>
                  <a:txBody>
                    <a:bodyPr/>
                    <a:lstStyle/>
                    <a:p>
                      <a:r>
                        <a:rPr lang="en-US" sz="1400" dirty="0" smtClean="0"/>
                        <a:t>None</a:t>
                      </a:r>
                      <a:endParaRPr lang="en-US" sz="1400" dirty="0"/>
                    </a:p>
                  </a:txBody>
                  <a:tcPr marL="112355" marR="112355" marT="56178" marB="56178"/>
                </a:tc>
                <a:tc>
                  <a:txBody>
                    <a:bodyPr/>
                    <a:lstStyle/>
                    <a:p>
                      <a:r>
                        <a:rPr lang="en-US" sz="1400" dirty="0" smtClean="0"/>
                        <a:t>None</a:t>
                      </a:r>
                      <a:endParaRPr lang="en-US" sz="1400" dirty="0"/>
                    </a:p>
                  </a:txBody>
                  <a:tcPr marL="112355" marR="112355" marT="56178" marB="56178"/>
                </a:tc>
                <a:tc>
                  <a:txBody>
                    <a:bodyPr/>
                    <a:lstStyle/>
                    <a:p>
                      <a:r>
                        <a:rPr lang="en-US" sz="1400" dirty="0" smtClean="0"/>
                        <a:t>Twitter</a:t>
                      </a:r>
                      <a:endParaRPr lang="en-US" sz="1400" dirty="0"/>
                    </a:p>
                  </a:txBody>
                  <a:tcPr marL="112355" marR="112355" marT="56178" marB="56178"/>
                </a:tc>
                <a:tc>
                  <a:txBody>
                    <a:bodyPr/>
                    <a:lstStyle/>
                    <a:p>
                      <a:r>
                        <a:rPr lang="en-US" sz="1400" dirty="0" smtClean="0"/>
                        <a:t>Wish you were here. Check out pictures</a:t>
                      </a:r>
                      <a:r>
                        <a:rPr lang="en-US" sz="1400" baseline="0" dirty="0" smtClean="0"/>
                        <a:t> from tonight’s event opening.</a:t>
                      </a:r>
                      <a:endParaRPr lang="en-US" sz="1400" dirty="0"/>
                    </a:p>
                  </a:txBody>
                  <a:tcPr marL="112355" marR="112355" marT="56178" marB="56178"/>
                </a:tc>
              </a:tr>
              <a:tr h="894179">
                <a:tc>
                  <a:txBody>
                    <a:bodyPr/>
                    <a:lstStyle/>
                    <a:p>
                      <a:r>
                        <a:rPr lang="en-US" sz="1400" dirty="0" smtClean="0"/>
                        <a:t>Sat</a:t>
                      </a:r>
                      <a:endParaRPr lang="en-US" sz="1400" dirty="0"/>
                    </a:p>
                  </a:txBody>
                  <a:tcPr marL="112355" marR="112355" marT="56178" marB="56178"/>
                </a:tc>
                <a:tc>
                  <a:txBody>
                    <a:bodyPr/>
                    <a:lstStyle/>
                    <a:p>
                      <a:r>
                        <a:rPr lang="en-US" sz="1400" dirty="0" smtClean="0"/>
                        <a:t>Post Event</a:t>
                      </a:r>
                      <a:endParaRPr lang="en-US" sz="1400" dirty="0"/>
                    </a:p>
                  </a:txBody>
                  <a:tcPr marL="112355" marR="112355" marT="56178" marB="56178"/>
                </a:tc>
                <a:tc>
                  <a:txBody>
                    <a:bodyPr/>
                    <a:lstStyle/>
                    <a:p>
                      <a:r>
                        <a:rPr lang="en-US" sz="1400" dirty="0" smtClean="0"/>
                        <a:t>Images from event</a:t>
                      </a:r>
                      <a:endParaRPr lang="en-US" sz="1400" dirty="0"/>
                    </a:p>
                  </a:txBody>
                  <a:tcPr marL="112355" marR="112355" marT="56178" marB="56178"/>
                </a:tc>
                <a:tc>
                  <a:txBody>
                    <a:bodyPr/>
                    <a:lstStyle/>
                    <a:p>
                      <a:r>
                        <a:rPr lang="en-US" sz="1400" dirty="0" err="1" smtClean="0"/>
                        <a:t>Site.com</a:t>
                      </a:r>
                      <a:endParaRPr lang="en-US" sz="1400" dirty="0"/>
                    </a:p>
                  </a:txBody>
                  <a:tcPr marL="112355" marR="112355" marT="56178" marB="56178"/>
                </a:tc>
                <a:tc>
                  <a:txBody>
                    <a:bodyPr/>
                    <a:lstStyle/>
                    <a:p>
                      <a:r>
                        <a:rPr lang="en-US" sz="1400" dirty="0" smtClean="0"/>
                        <a:t>LinkedIn, Twitter, Facebook,</a:t>
                      </a:r>
                      <a:r>
                        <a:rPr lang="en-US" sz="1400" baseline="0" dirty="0" smtClean="0"/>
                        <a:t> </a:t>
                      </a:r>
                      <a:r>
                        <a:rPr lang="en-US" sz="1400" baseline="0" dirty="0" err="1" smtClean="0"/>
                        <a:t>Pinterest</a:t>
                      </a:r>
                      <a:endParaRPr lang="en-US" sz="1400" dirty="0"/>
                    </a:p>
                  </a:txBody>
                  <a:tcPr marL="112355" marR="112355" marT="56178" marB="56178"/>
                </a:tc>
                <a:tc>
                  <a:txBody>
                    <a:bodyPr/>
                    <a:lstStyle/>
                    <a:p>
                      <a:r>
                        <a:rPr lang="en-US" sz="1400" dirty="0" smtClean="0"/>
                        <a:t>What a great event. Visit our site</a:t>
                      </a:r>
                      <a:r>
                        <a:rPr lang="en-US" sz="1400" baseline="0" dirty="0" smtClean="0"/>
                        <a:t> for pictures of all the activities. Thanks to all that came out for a fun night.</a:t>
                      </a:r>
                      <a:endParaRPr lang="en-US" sz="1400" dirty="0"/>
                    </a:p>
                  </a:txBody>
                  <a:tcPr marL="112355" marR="112355" marT="56178" marB="56178"/>
                </a:tc>
              </a:tr>
              <a:tr h="391029">
                <a:tc>
                  <a:txBody>
                    <a:bodyPr/>
                    <a:lstStyle/>
                    <a:p>
                      <a:r>
                        <a:rPr lang="en-US" sz="1400" dirty="0" smtClean="0"/>
                        <a:t>Sun</a:t>
                      </a:r>
                      <a:endParaRPr lang="en-US" sz="1400" dirty="0"/>
                    </a:p>
                  </a:txBody>
                  <a:tcPr marL="112355" marR="112355" marT="56178" marB="56178"/>
                </a:tc>
                <a:tc>
                  <a:txBody>
                    <a:bodyPr/>
                    <a:lstStyle/>
                    <a:p>
                      <a:endParaRPr lang="en-US" sz="1400" dirty="0"/>
                    </a:p>
                  </a:txBody>
                  <a:tcPr marL="112355" marR="112355" marT="56178" marB="56178"/>
                </a:tc>
                <a:tc>
                  <a:txBody>
                    <a:bodyPr/>
                    <a:lstStyle/>
                    <a:p>
                      <a:endParaRPr lang="en-US" sz="1400" dirty="0"/>
                    </a:p>
                  </a:txBody>
                  <a:tcPr marL="112355" marR="112355" marT="56178" marB="56178"/>
                </a:tc>
                <a:tc>
                  <a:txBody>
                    <a:bodyPr/>
                    <a:lstStyle/>
                    <a:p>
                      <a:endParaRPr lang="en-US" sz="1400"/>
                    </a:p>
                  </a:txBody>
                  <a:tcPr marL="112355" marR="112355" marT="56178" marB="56178"/>
                </a:tc>
                <a:tc>
                  <a:txBody>
                    <a:bodyPr/>
                    <a:lstStyle/>
                    <a:p>
                      <a:endParaRPr lang="en-US" sz="1400" dirty="0"/>
                    </a:p>
                  </a:txBody>
                  <a:tcPr marL="112355" marR="112355" marT="56178" marB="56178"/>
                </a:tc>
                <a:tc>
                  <a:txBody>
                    <a:bodyPr/>
                    <a:lstStyle/>
                    <a:p>
                      <a:endParaRPr lang="en-US" sz="1400" dirty="0"/>
                    </a:p>
                  </a:txBody>
                  <a:tcPr marL="112355" marR="112355" marT="56178" marB="56178"/>
                </a:tc>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7" cy="7639047"/>
          </a:xfrm>
          <a:prstGeom prst="rect">
            <a:avLst/>
          </a:prstGeom>
        </p:spPr>
      </p:pic>
      <p:sp>
        <p:nvSpPr>
          <p:cNvPr id="9" name="Content Placeholder 2"/>
          <p:cNvSpPr txBox="1">
            <a:spLocks/>
          </p:cNvSpPr>
          <p:nvPr/>
        </p:nvSpPr>
        <p:spPr bwMode="auto">
          <a:xfrm>
            <a:off x="0" y="533400"/>
            <a:ext cx="10160000" cy="6858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3600" b="1" i="0" dirty="0" smtClean="0">
                <a:solidFill>
                  <a:srgbClr val="000000"/>
                </a:solidFill>
                <a:effectLst/>
                <a:ea typeface="ＭＳ Ｐゴシック" pitchFamily="-84" charset="-128"/>
              </a:rPr>
              <a:t>Create an Editorial Calendar</a:t>
            </a:r>
            <a:endParaRPr lang="en-US" sz="2800" b="0" dirty="0">
              <a:solidFill>
                <a:srgbClr val="000000"/>
              </a:solidFill>
              <a:effectLst/>
              <a:ea typeface="ＭＳ Ｐゴシック" pitchFamily="-84" charset="-128"/>
            </a:endParaRPr>
          </a:p>
        </p:txBody>
      </p:sp>
    </p:spTree>
    <p:extLst>
      <p:ext uri="{BB962C8B-B14F-4D97-AF65-F5344CB8AC3E}">
        <p14:creationId xmlns:p14="http://schemas.microsoft.com/office/powerpoint/2010/main" val="180340172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28 at 3.11.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3386"/>
            <a:ext cx="10160000" cy="62054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19049"/>
            <a:ext cx="10185397" cy="7639047"/>
          </a:xfrm>
          <a:prstGeom prst="rect">
            <a:avLst/>
          </a:prstGeom>
        </p:spPr>
      </p:pic>
      <p:sp>
        <p:nvSpPr>
          <p:cNvPr id="9" name="Content Placeholder 2"/>
          <p:cNvSpPr txBox="1">
            <a:spLocks/>
          </p:cNvSpPr>
          <p:nvPr/>
        </p:nvSpPr>
        <p:spPr bwMode="auto">
          <a:xfrm>
            <a:off x="0" y="533400"/>
            <a:ext cx="10160000" cy="6858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3600" b="1" i="0" dirty="0" smtClean="0">
                <a:solidFill>
                  <a:srgbClr val="000000"/>
                </a:solidFill>
                <a:effectLst/>
                <a:ea typeface="ＭＳ Ｐゴシック" pitchFamily="-84" charset="-128"/>
              </a:rPr>
              <a:t>Facebook Analytics</a:t>
            </a:r>
            <a:endParaRPr lang="en-US" sz="2800" b="0" dirty="0">
              <a:solidFill>
                <a:srgbClr val="000000"/>
              </a:solidFill>
              <a:effectLst/>
              <a:ea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7" cy="7639047"/>
          </a:xfrm>
          <a:prstGeom prst="rect">
            <a:avLst/>
          </a:prstGeom>
        </p:spPr>
      </p:pic>
      <p:sp>
        <p:nvSpPr>
          <p:cNvPr id="9" name="Content Placeholder 2"/>
          <p:cNvSpPr txBox="1">
            <a:spLocks/>
          </p:cNvSpPr>
          <p:nvPr/>
        </p:nvSpPr>
        <p:spPr bwMode="auto">
          <a:xfrm>
            <a:off x="0" y="533400"/>
            <a:ext cx="10160000" cy="6858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3600" b="1" i="0" dirty="0" smtClean="0">
                <a:solidFill>
                  <a:srgbClr val="000000"/>
                </a:solidFill>
                <a:effectLst/>
                <a:ea typeface="ＭＳ Ｐゴシック" pitchFamily="-84" charset="-128"/>
              </a:rPr>
              <a:t>Facebook Analytics</a:t>
            </a:r>
            <a:endParaRPr lang="en-US" sz="2800" b="0" dirty="0">
              <a:solidFill>
                <a:srgbClr val="000000"/>
              </a:solidFill>
              <a:effectLst/>
              <a:ea typeface="ＭＳ Ｐゴシック" pitchFamily="-84" charset="-128"/>
            </a:endParaRPr>
          </a:p>
        </p:txBody>
      </p:sp>
      <p:pic>
        <p:nvPicPr>
          <p:cNvPr id="2" name="Picture 1" descr="Screen Shot 2013-10-28 at 3.12.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13277"/>
            <a:ext cx="10160000" cy="4810530"/>
          </a:xfrm>
          <a:prstGeom prst="rect">
            <a:avLst/>
          </a:prstGeom>
        </p:spPr>
      </p:pic>
    </p:spTree>
    <p:extLst>
      <p:ext uri="{BB962C8B-B14F-4D97-AF65-F5344CB8AC3E}">
        <p14:creationId xmlns:p14="http://schemas.microsoft.com/office/powerpoint/2010/main" val="103659305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7" cy="7639047"/>
          </a:xfrm>
          <a:prstGeom prst="rect">
            <a:avLst/>
          </a:prstGeom>
        </p:spPr>
      </p:pic>
      <p:sp>
        <p:nvSpPr>
          <p:cNvPr id="9" name="Content Placeholder 2"/>
          <p:cNvSpPr txBox="1">
            <a:spLocks/>
          </p:cNvSpPr>
          <p:nvPr/>
        </p:nvSpPr>
        <p:spPr bwMode="auto">
          <a:xfrm>
            <a:off x="0" y="533400"/>
            <a:ext cx="10160000" cy="6858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3600" b="1" i="0" dirty="0" smtClean="0">
                <a:solidFill>
                  <a:srgbClr val="000000"/>
                </a:solidFill>
                <a:effectLst/>
                <a:ea typeface="ＭＳ Ｐゴシック" pitchFamily="-84" charset="-128"/>
              </a:rPr>
              <a:t>Facebook Analytics</a:t>
            </a:r>
            <a:endParaRPr lang="en-US" sz="2800" b="0" dirty="0">
              <a:solidFill>
                <a:srgbClr val="000000"/>
              </a:solidFill>
              <a:effectLst/>
              <a:ea typeface="ＭＳ Ｐゴシック" pitchFamily="-84" charset="-128"/>
            </a:endParaRPr>
          </a:p>
        </p:txBody>
      </p:sp>
      <p:pic>
        <p:nvPicPr>
          <p:cNvPr id="2" name="Picture 1" descr="Screen Shot 2013-10-28 at 3.1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400" y="1141733"/>
            <a:ext cx="6553200" cy="6478267"/>
          </a:xfrm>
          <a:prstGeom prst="rect">
            <a:avLst/>
          </a:prstGeom>
        </p:spPr>
      </p:pic>
    </p:spTree>
    <p:extLst>
      <p:ext uri="{BB962C8B-B14F-4D97-AF65-F5344CB8AC3E}">
        <p14:creationId xmlns:p14="http://schemas.microsoft.com/office/powerpoint/2010/main" val="10365930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anding-TopB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400" cy="7639049"/>
          </a:xfrm>
          <a:prstGeom prst="rect">
            <a:avLst/>
          </a:prstGeom>
        </p:spPr>
      </p:pic>
      <p:sp>
        <p:nvSpPr>
          <p:cNvPr id="3" name="Rectangle 2"/>
          <p:cNvSpPr/>
          <p:nvPr/>
        </p:nvSpPr>
        <p:spPr>
          <a:xfrm>
            <a:off x="0" y="0"/>
            <a:ext cx="10160000" cy="7620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870200" y="1524000"/>
            <a:ext cx="4432300" cy="448876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4" name="Rectangle 3"/>
          <p:cNvSpPr/>
          <p:nvPr/>
        </p:nvSpPr>
        <p:spPr>
          <a:xfrm>
            <a:off x="-25400" y="0"/>
            <a:ext cx="10185400" cy="7620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3324761"/>
            <a:ext cx="10160000" cy="1323439"/>
          </a:xfrm>
          <a:prstGeom prst="rect">
            <a:avLst/>
          </a:prstGeom>
          <a:noFill/>
        </p:spPr>
        <p:txBody>
          <a:bodyPr wrap="square" rtlCol="0">
            <a:spAutoFit/>
          </a:bodyPr>
          <a:lstStyle/>
          <a:p>
            <a:r>
              <a:rPr lang="en-US" sz="4000" b="1" dirty="0" smtClean="0">
                <a:solidFill>
                  <a:schemeClr val="tx1"/>
                </a:solidFill>
                <a:effectLst/>
                <a:latin typeface="Calibri"/>
                <a:cs typeface="Calibri"/>
              </a:rPr>
              <a:t>Any questions about </a:t>
            </a:r>
            <a:br>
              <a:rPr lang="en-US" sz="4000" b="1" dirty="0" smtClean="0">
                <a:solidFill>
                  <a:schemeClr val="tx1"/>
                </a:solidFill>
                <a:effectLst/>
                <a:latin typeface="Calibri"/>
                <a:cs typeface="Calibri"/>
              </a:rPr>
            </a:br>
            <a:r>
              <a:rPr lang="en-US" sz="4000" b="1" dirty="0" smtClean="0">
                <a:solidFill>
                  <a:schemeClr val="tx1"/>
                </a:solidFill>
                <a:effectLst/>
                <a:latin typeface="Calibri"/>
                <a:cs typeface="Calibri"/>
              </a:rPr>
              <a:t>Social Media?</a:t>
            </a:r>
            <a:endParaRPr lang="en-US" sz="4400" b="1" dirty="0">
              <a:solidFill>
                <a:schemeClr val="tx1"/>
              </a:solidFill>
              <a:effectLst/>
              <a:latin typeface="Calibri"/>
              <a:cs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9"/>
            <a:ext cx="10185397" cy="7639047"/>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0160000" cy="7620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0185397" cy="7639047"/>
          </a:xfrm>
          <a:prstGeom prst="rect">
            <a:avLst/>
          </a:prstGeom>
          <a:ln>
            <a:noFill/>
          </a:ln>
        </p:spPr>
      </p:pic>
      <p:sp>
        <p:nvSpPr>
          <p:cNvPr id="11" name="Rectangle 1"/>
          <p:cNvSpPr>
            <a:spLocks/>
          </p:cNvSpPr>
          <p:nvPr/>
        </p:nvSpPr>
        <p:spPr bwMode="auto">
          <a:xfrm>
            <a:off x="279400" y="7239000"/>
            <a:ext cx="9601200" cy="304800"/>
          </a:xfrm>
          <a:prstGeom prst="rect">
            <a:avLst/>
          </a:prstGeom>
          <a:noFill/>
          <a:ln w="12700">
            <a:noFill/>
            <a:miter lim="800000"/>
            <a:headEnd/>
            <a:tailEnd/>
          </a:ln>
        </p:spPr>
        <p:txBody>
          <a:bodyPr lIns="0" tIns="0" rIns="0" bIns="0" anchor="ctr"/>
          <a:lstStyle/>
          <a:p>
            <a:pPr>
              <a:lnSpc>
                <a:spcPct val="70000"/>
              </a:lnSpc>
            </a:pPr>
            <a:r>
              <a:rPr lang="en-US" sz="1400" baseline="7000" dirty="0">
                <a:effectLst>
                  <a:outerShdw blurRad="38100" dist="38100" dir="2700000" algn="tl">
                    <a:srgbClr val="C0C0C0"/>
                  </a:outerShdw>
                </a:effectLst>
                <a:latin typeface="Myriad Pro" pitchFamily="34" charset="0"/>
                <a:sym typeface="Myriad Pro" pitchFamily="34" charset="0"/>
              </a:rPr>
              <a:t>© 2013</a:t>
            </a:r>
            <a:r>
              <a:rPr lang="en-US" sz="1400" dirty="0">
                <a:effectLst>
                  <a:outerShdw blurRad="38100" dist="38100" dir="2700000" algn="tl">
                    <a:srgbClr val="C0C0C0"/>
                  </a:outerShdw>
                </a:effectLst>
                <a:latin typeface="Myriad Pro" pitchFamily="34" charset="0"/>
                <a:sym typeface="Myriad Pro" pitchFamily="34" charset="0"/>
              </a:rPr>
              <a:t> </a:t>
            </a:r>
            <a:r>
              <a:rPr lang="en-US" sz="1400" baseline="7000" dirty="0">
                <a:effectLst>
                  <a:outerShdw blurRad="38100" dist="38100" dir="2700000" algn="tl">
                    <a:srgbClr val="C0C0C0"/>
                  </a:outerShdw>
                </a:effectLst>
                <a:latin typeface="Myriad Pro" pitchFamily="34" charset="0"/>
                <a:sym typeface="Myriad Pro" pitchFamily="34" charset="0"/>
              </a:rPr>
              <a:t> Shepherd.  All rights reserved. Any duplication, reproduction or usage of this document or any portion thereof without the written consent from Shepherd is prohibited.</a:t>
            </a:r>
          </a:p>
        </p:txBody>
      </p:sp>
      <p:sp>
        <p:nvSpPr>
          <p:cNvPr id="12" name="Content Placeholder 2"/>
          <p:cNvSpPr txBox="1">
            <a:spLocks/>
          </p:cNvSpPr>
          <p:nvPr/>
        </p:nvSpPr>
        <p:spPr bwMode="auto">
          <a:xfrm>
            <a:off x="7594600" y="5105400"/>
            <a:ext cx="2667000" cy="533400"/>
          </a:xfrm>
          <a:prstGeom prst="rect">
            <a:avLst/>
          </a:prstGeom>
          <a:noFill/>
          <a:ln w="9525">
            <a:noFill/>
            <a:miter lim="800000"/>
            <a:headEnd/>
            <a:tailEnd/>
          </a:ln>
        </p:spPr>
        <p:txBody>
          <a:bodyPr vert="horz" wrap="square" lIns="101598" tIns="50798" rIns="101598" bIns="50798" numCol="1" rtlCol="0" anchor="t" anchorCtr="0" compatLnSpc="1">
            <a:prstTxWarp prst="textNoShape">
              <a:avLst/>
            </a:prstTxWarp>
            <a:normAutofit/>
          </a:bodyPr>
          <a:lstStyle>
            <a:lvl1pPr marL="379413" indent="-379413" algn="l" defTabSz="1014413" rtl="0" eaLnBrk="0" fontAlgn="base" hangingPunct="0">
              <a:spcBef>
                <a:spcPct val="20000"/>
              </a:spcBef>
              <a:spcAft>
                <a:spcPct val="0"/>
              </a:spcAft>
              <a:buFont typeface="Arial" pitchFamily="34" charset="0"/>
              <a:buChar char="•"/>
              <a:defRPr sz="3600" kern="1200">
                <a:solidFill>
                  <a:schemeClr val="tx1"/>
                </a:solidFill>
                <a:latin typeface="+mn-lt"/>
                <a:ea typeface="ＭＳ Ｐゴシック" charset="0"/>
                <a:cs typeface="ＭＳ Ｐゴシック" charset="0"/>
              </a:defRPr>
            </a:lvl1pPr>
            <a:lvl2pPr marL="823913" indent="-315913" algn="l" defTabSz="1014413" rtl="0" eaLnBrk="0" fontAlgn="base" hangingPunct="0">
              <a:spcBef>
                <a:spcPct val="20000"/>
              </a:spcBef>
              <a:spcAft>
                <a:spcPct val="0"/>
              </a:spcAft>
              <a:buFont typeface="Arial" pitchFamily="34" charset="0"/>
              <a:buChar char="–"/>
              <a:defRPr sz="3100" kern="1200">
                <a:solidFill>
                  <a:schemeClr val="tx1"/>
                </a:solidFill>
                <a:latin typeface="+mn-lt"/>
                <a:ea typeface="ＭＳ Ｐゴシック" charset="0"/>
                <a:cs typeface="+mn-cs"/>
              </a:defRPr>
            </a:lvl2pPr>
            <a:lvl3pPr marL="1268413" indent="-252413" algn="l" defTabSz="1014413" rtl="0" eaLnBrk="0" fontAlgn="base" hangingPunct="0">
              <a:spcBef>
                <a:spcPct val="20000"/>
              </a:spcBef>
              <a:spcAft>
                <a:spcPct val="0"/>
              </a:spcAft>
              <a:buFont typeface="Arial" pitchFamily="34" charset="0"/>
              <a:buChar char="•"/>
              <a:defRPr sz="2700" kern="1200">
                <a:solidFill>
                  <a:schemeClr val="tx1"/>
                </a:solidFill>
                <a:latin typeface="+mn-lt"/>
                <a:ea typeface="ＭＳ Ｐゴシック" charset="0"/>
                <a:cs typeface="+mn-cs"/>
              </a:defRPr>
            </a:lvl3pPr>
            <a:lvl4pPr marL="1776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4pPr>
            <a:lvl5pPr marL="2284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charset="0"/>
                <a:cs typeface="+mn-cs"/>
              </a:defRPr>
            </a:lvl5pPr>
            <a:lvl6pPr marL="279394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93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924"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913" indent="-253994" algn="l" defTabSz="1015980"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380992" indent="-380992" defTabSz="1015980" fontAlgn="auto">
              <a:spcAft>
                <a:spcPts val="0"/>
              </a:spcAft>
              <a:buFont typeface="Arial" pitchFamily="34" charset="0"/>
              <a:buNone/>
              <a:defRPr/>
            </a:pPr>
            <a:r>
              <a:rPr lang="en-US" sz="2400" dirty="0" smtClean="0">
                <a:solidFill>
                  <a:schemeClr val="bg1">
                    <a:lumMod val="75000"/>
                  </a:schemeClr>
                </a:solidFill>
                <a:effectLst/>
                <a:latin typeface="Calibri"/>
                <a:ea typeface="+mn-ea"/>
                <a:cs typeface="Calibri"/>
              </a:rPr>
              <a:t>October 29, 2013</a:t>
            </a:r>
          </a:p>
          <a:p>
            <a:pPr marL="380992" indent="-380992" defTabSz="1015980" fontAlgn="auto">
              <a:spcAft>
                <a:spcPts val="0"/>
              </a:spcAft>
              <a:buFont typeface="Arial" pitchFamily="34" charset="0"/>
              <a:buNone/>
              <a:defRPr/>
            </a:pPr>
            <a:endParaRPr lang="en-US" dirty="0" smtClean="0">
              <a:solidFill>
                <a:schemeClr val="bg1">
                  <a:lumMod val="75000"/>
                </a:schemeClr>
              </a:solidFill>
              <a:effectLst/>
              <a:latin typeface="Calibri"/>
              <a:ea typeface="+mn-ea"/>
              <a:cs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5"/>
          <p:cNvPicPr>
            <a:picLocks noChangeAspect="1"/>
          </p:cNvPicPr>
          <p:nvPr/>
        </p:nvPicPr>
        <p:blipFill>
          <a:blip r:embed="rId2"/>
          <a:srcRect/>
          <a:stretch>
            <a:fillRect/>
          </a:stretch>
        </p:blipFill>
        <p:spPr bwMode="auto">
          <a:xfrm>
            <a:off x="0" y="0"/>
            <a:ext cx="10160000" cy="7620000"/>
          </a:xfrm>
          <a:prstGeom prst="rect">
            <a:avLst/>
          </a:prstGeom>
          <a:noFill/>
          <a:ln w="9525">
            <a:noFill/>
            <a:miter lim="800000"/>
            <a:headEnd/>
            <a:tailEnd/>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7" cy="7639046"/>
          </a:xfrm>
          <a:prstGeom prst="rect">
            <a:avLst/>
          </a:prstGeom>
        </p:spPr>
      </p:pic>
      <p:sp>
        <p:nvSpPr>
          <p:cNvPr id="9" name="Content Placeholder 2"/>
          <p:cNvSpPr txBox="1">
            <a:spLocks/>
          </p:cNvSpPr>
          <p:nvPr/>
        </p:nvSpPr>
        <p:spPr bwMode="auto">
          <a:xfrm>
            <a:off x="939800" y="1066800"/>
            <a:ext cx="10160000" cy="685800"/>
          </a:xfrm>
          <a:prstGeom prst="rect">
            <a:avLst/>
          </a:prstGeom>
          <a:noFill/>
          <a:ln w="9525">
            <a:noFill/>
            <a:miter lim="800000"/>
            <a:headEnd/>
            <a:tailEnd/>
          </a:ln>
        </p:spPr>
        <p:txBody>
          <a:bodyPr vert="horz" wrap="square" lIns="101598" tIns="50798" rIns="101598" bIns="50798" numCol="1" anchor="t" anchorCtr="0" compatLnSpc="1">
            <a:prstTxWarp prst="textNoShape">
              <a:avLst/>
            </a:prstTxWarp>
          </a:bodyPr>
          <a:lstStyle>
            <a:lvl1pPr marL="0" indent="0" algn="l" defTabSz="1014413" rtl="0" eaLnBrk="0" fontAlgn="base" hangingPunct="0">
              <a:spcBef>
                <a:spcPct val="20000"/>
              </a:spcBef>
              <a:spcAft>
                <a:spcPct val="0"/>
              </a:spcAft>
              <a:buFont typeface="Arial" pitchFamily="34" charset="0"/>
              <a:buNone/>
              <a:defRPr sz="2400" b="0" i="1" kern="1200">
                <a:solidFill>
                  <a:srgbClr val="009FC4"/>
                </a:solidFill>
                <a:latin typeface="+mn-lt"/>
                <a:ea typeface="ＭＳ Ｐゴシック" charset="0"/>
                <a:cs typeface="ＭＳ Ｐゴシック" charset="0"/>
              </a:defRPr>
            </a:lvl1pPr>
            <a:lvl2pPr marL="457200" indent="0" algn="l" defTabSz="1014413"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1014413"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1014413"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101598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3600" b="1" i="0" dirty="0" smtClean="0">
                <a:solidFill>
                  <a:schemeClr val="tx1"/>
                </a:solidFill>
                <a:effectLst/>
                <a:ea typeface="ＭＳ Ｐゴシック" pitchFamily="-84" charset="-128"/>
              </a:rPr>
              <a:t>You have a website. </a:t>
            </a:r>
            <a:r>
              <a:rPr lang="en-US" sz="3600" i="0" dirty="0" smtClean="0">
                <a:solidFill>
                  <a:schemeClr val="bg1">
                    <a:lumMod val="75000"/>
                  </a:schemeClr>
                </a:solidFill>
                <a:effectLst/>
                <a:ea typeface="ＭＳ Ｐゴシック" pitchFamily="-84" charset="-128"/>
              </a:rPr>
              <a:t/>
            </a:r>
            <a:br>
              <a:rPr lang="en-US" sz="3600" i="0" dirty="0" smtClean="0">
                <a:solidFill>
                  <a:schemeClr val="bg1">
                    <a:lumMod val="75000"/>
                  </a:schemeClr>
                </a:solidFill>
                <a:effectLst/>
                <a:ea typeface="ＭＳ Ｐゴシック" pitchFamily="-84" charset="-128"/>
              </a:rPr>
            </a:br>
            <a:r>
              <a:rPr lang="en-US" sz="3600" i="0" dirty="0" smtClean="0">
                <a:solidFill>
                  <a:schemeClr val="bg1">
                    <a:lumMod val="75000"/>
                  </a:schemeClr>
                </a:solidFill>
                <a:effectLst/>
                <a:ea typeface="ＭＳ Ｐゴシック" pitchFamily="-84" charset="-128"/>
              </a:rPr>
              <a:t>Now what?</a:t>
            </a:r>
            <a:endParaRPr lang="en-US" sz="2800" dirty="0">
              <a:solidFill>
                <a:schemeClr val="bg1">
                  <a:lumMod val="75000"/>
                </a:schemeClr>
              </a:solidFill>
              <a:effectLst/>
              <a:ea typeface="ＭＳ Ｐゴシック" pitchFamily="-84" charset="-128"/>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8" descr="testing"/>
          <p:cNvPicPr>
            <a:picLocks noChangeAspect="1" noChangeArrowheads="1"/>
          </p:cNvPicPr>
          <p:nvPr/>
        </p:nvPicPr>
        <p:blipFill>
          <a:blip r:embed="rId3"/>
          <a:srcRect/>
          <a:stretch>
            <a:fillRect/>
          </a:stretch>
        </p:blipFill>
        <p:spPr bwMode="auto">
          <a:xfrm>
            <a:off x="5080000" y="0"/>
            <a:ext cx="5080000" cy="7620000"/>
          </a:xfrm>
          <a:prstGeom prst="rect">
            <a:avLst/>
          </a:prstGeom>
          <a:noFill/>
          <a:ln w="9525">
            <a:noFill/>
            <a:miter lim="800000"/>
            <a:headEnd/>
            <a:tailEnd/>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19049"/>
            <a:ext cx="10185397" cy="7639046"/>
          </a:xfrm>
          <a:prstGeom prst="rect">
            <a:avLst/>
          </a:prstGeom>
        </p:spPr>
      </p:pic>
      <p:sp>
        <p:nvSpPr>
          <p:cNvPr id="7" name="Rectangle 6"/>
          <p:cNvSpPr>
            <a:spLocks noChangeArrowheads="1"/>
          </p:cNvSpPr>
          <p:nvPr/>
        </p:nvSpPr>
        <p:spPr bwMode="auto">
          <a:xfrm>
            <a:off x="5080000" y="3478213"/>
            <a:ext cx="5080000" cy="920750"/>
          </a:xfrm>
          <a:prstGeom prst="rect">
            <a:avLst/>
          </a:prstGeom>
          <a:solidFill>
            <a:srgbClr val="4BACC6">
              <a:alpha val="63921"/>
            </a:srgbClr>
          </a:solidFill>
          <a:ln w="9525">
            <a:noFill/>
            <a:miter lim="800000"/>
            <a:headEnd/>
            <a:tailEnd/>
          </a:ln>
          <a:effectLst>
            <a:outerShdw dist="23000" dir="5400000" rotWithShape="0">
              <a:srgbClr val="808080">
                <a:alpha val="34999"/>
              </a:srgbClr>
            </a:outerShdw>
          </a:effectLst>
        </p:spPr>
        <p:txBody>
          <a:bodyPr lIns="101599" tIns="50799" rIns="101599" bIns="50799" anchor="ctr"/>
          <a:lstStyle/>
          <a:p>
            <a:pPr fontAlgn="auto">
              <a:spcBef>
                <a:spcPts val="0"/>
              </a:spcBef>
              <a:spcAft>
                <a:spcPts val="0"/>
              </a:spcAft>
              <a:defRPr/>
            </a:pPr>
            <a:endParaRPr lang="en-US">
              <a:solidFill>
                <a:schemeClr val="lt1"/>
              </a:solidFill>
              <a:latin typeface="+mn-lt"/>
              <a:ea typeface="+mn-ea"/>
              <a:sym typeface="Hoefler Text" charset="0"/>
            </a:endParaRPr>
          </a:p>
        </p:txBody>
      </p:sp>
      <p:sp>
        <p:nvSpPr>
          <p:cNvPr id="2" name="Title 1"/>
          <p:cNvSpPr>
            <a:spLocks noGrp="1"/>
          </p:cNvSpPr>
          <p:nvPr>
            <p:ph type="title"/>
          </p:nvPr>
        </p:nvSpPr>
        <p:spPr>
          <a:xfrm>
            <a:off x="279400" y="1530350"/>
            <a:ext cx="9144000" cy="1270000"/>
          </a:xfrm>
        </p:spPr>
        <p:txBody>
          <a:bodyPr rtlCol="0">
            <a:normAutofit/>
          </a:bodyPr>
          <a:lstStyle/>
          <a:p>
            <a:pPr algn="l" fontAlgn="auto">
              <a:spcAft>
                <a:spcPts val="0"/>
              </a:spcAft>
              <a:defRPr/>
            </a:pPr>
            <a:r>
              <a:rPr lang="en-US" b="1" dirty="0" smtClean="0">
                <a:ea typeface="+mj-ea"/>
                <a:cs typeface="+mj-cs"/>
              </a:rPr>
              <a:t>Expectations</a:t>
            </a:r>
          </a:p>
        </p:txBody>
      </p:sp>
      <p:sp>
        <p:nvSpPr>
          <p:cNvPr id="3" name="Content Placeholder 2"/>
          <p:cNvSpPr>
            <a:spLocks noGrp="1"/>
          </p:cNvSpPr>
          <p:nvPr>
            <p:ph sz="half" idx="1"/>
          </p:nvPr>
        </p:nvSpPr>
        <p:spPr>
          <a:xfrm>
            <a:off x="336550" y="2641600"/>
            <a:ext cx="4994275" cy="5588000"/>
          </a:xfrm>
        </p:spPr>
        <p:txBody>
          <a:bodyPr rtlCol="0">
            <a:normAutofit/>
          </a:bodyPr>
          <a:lstStyle/>
          <a:p>
            <a:pPr fontAlgn="auto">
              <a:spcAft>
                <a:spcPts val="0"/>
              </a:spcAft>
              <a:buFont typeface="Arial"/>
              <a:buChar char="•"/>
              <a:defRPr/>
            </a:pPr>
            <a:r>
              <a:rPr lang="en-US" sz="2800" dirty="0" smtClean="0">
                <a:ea typeface="+mn-ea"/>
                <a:cs typeface="+mn-cs"/>
              </a:rPr>
              <a:t>What are your </a:t>
            </a:r>
            <a:r>
              <a:rPr lang="en-US" sz="2800" b="1" i="1" dirty="0" smtClean="0">
                <a:solidFill>
                  <a:schemeClr val="accent2"/>
                </a:solidFill>
                <a:ea typeface="+mn-ea"/>
                <a:cs typeface="+mn-cs"/>
              </a:rPr>
              <a:t>Website</a:t>
            </a:r>
            <a:r>
              <a:rPr lang="en-US" sz="2800" dirty="0" smtClean="0">
                <a:ea typeface="+mn-ea"/>
                <a:cs typeface="+mn-cs"/>
              </a:rPr>
              <a:t> </a:t>
            </a:r>
            <a:r>
              <a:rPr lang="en-US" sz="2800" b="1" i="1" dirty="0" smtClean="0">
                <a:solidFill>
                  <a:schemeClr val="accent2"/>
                </a:solidFill>
                <a:ea typeface="+mn-ea"/>
                <a:cs typeface="+mn-cs"/>
              </a:rPr>
              <a:t>objectives</a:t>
            </a:r>
            <a:r>
              <a:rPr lang="en-US" sz="2800" dirty="0" smtClean="0">
                <a:ea typeface="+mn-ea"/>
                <a:cs typeface="+mn-cs"/>
              </a:rPr>
              <a:t> and/or expectations? </a:t>
            </a:r>
            <a:br>
              <a:rPr lang="en-US" sz="2800" dirty="0" smtClean="0">
                <a:ea typeface="+mn-ea"/>
                <a:cs typeface="+mn-cs"/>
              </a:rPr>
            </a:br>
            <a:endParaRPr lang="en-US" sz="2800" dirty="0" smtClean="0">
              <a:ea typeface="+mn-ea"/>
              <a:cs typeface="+mn-cs"/>
            </a:endParaRPr>
          </a:p>
          <a:p>
            <a:pPr fontAlgn="auto">
              <a:spcAft>
                <a:spcPts val="0"/>
              </a:spcAft>
              <a:buFont typeface="Arial"/>
              <a:buChar char="•"/>
              <a:defRPr/>
            </a:pPr>
            <a:r>
              <a:rPr lang="en-US" sz="2800" dirty="0" smtClean="0">
                <a:ea typeface="+mn-ea"/>
                <a:cs typeface="+mn-cs"/>
              </a:rPr>
              <a:t>How do these expectations relate to your </a:t>
            </a:r>
            <a:r>
              <a:rPr lang="en-US" sz="2800" b="1" i="1" dirty="0" smtClean="0">
                <a:solidFill>
                  <a:schemeClr val="accent3"/>
                </a:solidFill>
                <a:ea typeface="+mn-ea"/>
                <a:cs typeface="+mn-cs"/>
              </a:rPr>
              <a:t>business objectives</a:t>
            </a:r>
            <a:r>
              <a:rPr lang="en-US" sz="2800" dirty="0" smtClean="0">
                <a:ea typeface="+mn-ea"/>
                <a:cs typeface="+mn-cs"/>
              </a:rPr>
              <a:t>?</a:t>
            </a:r>
          </a:p>
          <a:p>
            <a:pPr fontAlgn="auto">
              <a:spcAft>
                <a:spcPts val="0"/>
              </a:spcAft>
              <a:buFont typeface="Arial"/>
              <a:buChar char="•"/>
              <a:defRPr/>
            </a:pPr>
            <a:endParaRPr lang="en-US" sz="2800" dirty="0" smtClean="0">
              <a:ea typeface="+mn-ea"/>
              <a:cs typeface="+mn-cs"/>
            </a:endParaRPr>
          </a:p>
        </p:txBody>
      </p:sp>
      <p:sp>
        <p:nvSpPr>
          <p:cNvPr id="8" name="Rectangle 7"/>
          <p:cNvSpPr>
            <a:spLocks noChangeArrowheads="1"/>
          </p:cNvSpPr>
          <p:nvPr/>
        </p:nvSpPr>
        <p:spPr bwMode="auto">
          <a:xfrm>
            <a:off x="5080000" y="4816475"/>
            <a:ext cx="5080000" cy="919163"/>
          </a:xfrm>
          <a:prstGeom prst="rect">
            <a:avLst/>
          </a:prstGeom>
          <a:solidFill>
            <a:srgbClr val="4BACC6">
              <a:alpha val="63921"/>
            </a:srgbClr>
          </a:solidFill>
          <a:ln w="9525">
            <a:noFill/>
            <a:miter lim="800000"/>
            <a:headEnd/>
            <a:tailEnd/>
          </a:ln>
          <a:effectLst>
            <a:outerShdw dist="23000" dir="5400000" rotWithShape="0">
              <a:srgbClr val="808080">
                <a:alpha val="34999"/>
              </a:srgbClr>
            </a:outerShdw>
          </a:effectLst>
        </p:spPr>
        <p:txBody>
          <a:bodyPr lIns="101599" tIns="50799" rIns="101599" bIns="50799" anchor="ctr"/>
          <a:lstStyle/>
          <a:p>
            <a:pPr fontAlgn="auto">
              <a:spcBef>
                <a:spcPts val="0"/>
              </a:spcBef>
              <a:spcAft>
                <a:spcPts val="0"/>
              </a:spcAft>
              <a:defRPr/>
            </a:pPr>
            <a:endParaRPr lang="en-US">
              <a:solidFill>
                <a:schemeClr val="lt1"/>
              </a:solidFill>
              <a:latin typeface="+mn-lt"/>
              <a:ea typeface="+mn-ea"/>
              <a:sym typeface="Hoefler Text" charset="0"/>
            </a:endParaRPr>
          </a:p>
        </p:txBody>
      </p:sp>
      <p:sp>
        <p:nvSpPr>
          <p:cNvPr id="9" name="Rectangle 8"/>
          <p:cNvSpPr>
            <a:spLocks noChangeArrowheads="1"/>
          </p:cNvSpPr>
          <p:nvPr/>
        </p:nvSpPr>
        <p:spPr bwMode="auto">
          <a:xfrm>
            <a:off x="5080000" y="6191250"/>
            <a:ext cx="5080000" cy="920750"/>
          </a:xfrm>
          <a:prstGeom prst="rect">
            <a:avLst/>
          </a:prstGeom>
          <a:solidFill>
            <a:srgbClr val="4BACC6">
              <a:alpha val="63921"/>
            </a:srgbClr>
          </a:solidFill>
          <a:ln w="9525">
            <a:noFill/>
            <a:miter lim="800000"/>
            <a:headEnd/>
            <a:tailEnd/>
          </a:ln>
          <a:effectLst>
            <a:outerShdw dist="23000" dir="5400000" rotWithShape="0">
              <a:srgbClr val="808080">
                <a:alpha val="34999"/>
              </a:srgbClr>
            </a:outerShdw>
          </a:effectLst>
        </p:spPr>
        <p:txBody>
          <a:bodyPr lIns="101599" tIns="50799" rIns="101599" bIns="50799" anchor="ctr"/>
          <a:lstStyle/>
          <a:p>
            <a:pPr fontAlgn="auto">
              <a:spcBef>
                <a:spcPts val="0"/>
              </a:spcBef>
              <a:spcAft>
                <a:spcPts val="0"/>
              </a:spcAft>
              <a:defRPr/>
            </a:pPr>
            <a:endParaRPr lang="en-US">
              <a:solidFill>
                <a:schemeClr val="lt1"/>
              </a:solidFill>
              <a:latin typeface="+mn-lt"/>
              <a:ea typeface="+mn-ea"/>
              <a:sym typeface="Hoefler Text" charset="0"/>
            </a:endParaRPr>
          </a:p>
        </p:txBody>
      </p:sp>
      <p:sp>
        <p:nvSpPr>
          <p:cNvPr id="1032" name="TextBox 4"/>
          <p:cNvSpPr txBox="1">
            <a:spLocks noChangeArrowheads="1"/>
          </p:cNvSpPr>
          <p:nvPr/>
        </p:nvSpPr>
        <p:spPr bwMode="auto">
          <a:xfrm>
            <a:off x="5356225" y="3478213"/>
            <a:ext cx="4503738"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9" tIns="50799" rIns="101599" bIns="50799">
            <a:spAutoFit/>
          </a:bodyPr>
          <a:lstStyle/>
          <a:p>
            <a:pPr algn="r">
              <a:spcAft>
                <a:spcPts val="6000"/>
              </a:spcAft>
            </a:pPr>
            <a:r>
              <a:rPr lang="en-US" sz="4000" i="1" dirty="0">
                <a:solidFill>
                  <a:schemeClr val="bg1"/>
                </a:solidFill>
                <a:effectLst>
                  <a:outerShdw blurRad="38100" dist="38100" dir="2700000" algn="tl">
                    <a:srgbClr val="C0C0C0"/>
                  </a:outerShdw>
                </a:effectLst>
                <a:latin typeface="Calibri" pitchFamily="34" charset="0"/>
                <a:ea typeface="ＭＳ Ｐゴシック" pitchFamily="-84" charset="-128"/>
              </a:rPr>
              <a:t>Experience</a:t>
            </a:r>
            <a:endParaRPr lang="en-US" sz="4000" dirty="0">
              <a:solidFill>
                <a:schemeClr val="bg1"/>
              </a:solidFill>
              <a:effectLst>
                <a:outerShdw blurRad="38100" dist="38100" dir="2700000" algn="tl">
                  <a:srgbClr val="C0C0C0"/>
                </a:outerShdw>
              </a:effectLst>
              <a:latin typeface="Calibri" pitchFamily="34" charset="0"/>
              <a:ea typeface="ＭＳ Ｐゴシック" pitchFamily="-84" charset="-128"/>
            </a:endParaRPr>
          </a:p>
          <a:p>
            <a:pPr algn="r">
              <a:spcAft>
                <a:spcPts val="6000"/>
              </a:spcAft>
            </a:pPr>
            <a:r>
              <a:rPr lang="en-US" sz="4000" i="1" dirty="0">
                <a:solidFill>
                  <a:schemeClr val="bg1"/>
                </a:solidFill>
                <a:effectLst>
                  <a:outerShdw blurRad="38100" dist="38100" dir="2700000" algn="tl">
                    <a:srgbClr val="C0C0C0"/>
                  </a:outerShdw>
                </a:effectLst>
                <a:latin typeface="Calibri" pitchFamily="34" charset="0"/>
                <a:ea typeface="ＭＳ Ｐゴシック" pitchFamily="-84" charset="-128"/>
              </a:rPr>
              <a:t>Behavior</a:t>
            </a:r>
            <a:endParaRPr lang="en-US" sz="4000" dirty="0">
              <a:solidFill>
                <a:schemeClr val="bg1"/>
              </a:solidFill>
              <a:effectLst>
                <a:outerShdw blurRad="38100" dist="38100" dir="2700000" algn="tl">
                  <a:srgbClr val="C0C0C0"/>
                </a:outerShdw>
              </a:effectLst>
              <a:latin typeface="Calibri" pitchFamily="34" charset="0"/>
              <a:ea typeface="ＭＳ Ｐゴシック" pitchFamily="-84" charset="-128"/>
            </a:endParaRPr>
          </a:p>
          <a:p>
            <a:pPr algn="r">
              <a:spcAft>
                <a:spcPts val="6000"/>
              </a:spcAft>
            </a:pPr>
            <a:r>
              <a:rPr lang="en-US" sz="4000" i="1" dirty="0">
                <a:solidFill>
                  <a:schemeClr val="bg1"/>
                </a:solidFill>
                <a:effectLst>
                  <a:outerShdw blurRad="38100" dist="38100" dir="2700000" algn="tl">
                    <a:srgbClr val="C0C0C0"/>
                  </a:outerShdw>
                </a:effectLst>
                <a:latin typeface="Calibri" pitchFamily="34" charset="0"/>
                <a:ea typeface="ＭＳ Ｐゴシック" pitchFamily="-84" charset="-128"/>
              </a:rPr>
              <a:t>Outcomes</a:t>
            </a:r>
            <a:r>
              <a:rPr lang="en-US" sz="4000" dirty="0">
                <a:solidFill>
                  <a:schemeClr val="bg1"/>
                </a:solidFill>
                <a:effectLst>
                  <a:outerShdw blurRad="38100" dist="38100" dir="2700000" algn="tl">
                    <a:srgbClr val="C0C0C0"/>
                  </a:outerShdw>
                </a:effectLst>
                <a:latin typeface="Calibri" pitchFamily="34" charset="0"/>
                <a:ea typeface="ＭＳ Ｐゴシック" pitchFamily="-84" charset="-128"/>
              </a:rPr>
              <a:t> </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11" descr="analytics"/>
          <p:cNvPicPr>
            <a:picLocks noChangeAspect="1" noChangeArrowheads="1"/>
          </p:cNvPicPr>
          <p:nvPr/>
        </p:nvPicPr>
        <p:blipFill>
          <a:blip r:embed="rId3"/>
          <a:srcRect/>
          <a:stretch>
            <a:fillRect/>
          </a:stretch>
        </p:blipFill>
        <p:spPr bwMode="auto">
          <a:xfrm>
            <a:off x="5080000" y="0"/>
            <a:ext cx="5080000" cy="7620000"/>
          </a:xfrm>
          <a:prstGeom prst="rect">
            <a:avLst/>
          </a:prstGeom>
          <a:noFill/>
          <a:ln w="9525">
            <a:noFill/>
            <a:miter lim="800000"/>
            <a:headEnd/>
            <a:tailEnd/>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19049"/>
            <a:ext cx="10185397" cy="7639046"/>
          </a:xfrm>
          <a:prstGeom prst="rect">
            <a:avLst/>
          </a:prstGeom>
        </p:spPr>
      </p:pic>
      <p:sp>
        <p:nvSpPr>
          <p:cNvPr id="115714" name="Content Placeholder 5"/>
          <p:cNvSpPr>
            <a:spLocks noGrp="1"/>
          </p:cNvSpPr>
          <p:nvPr>
            <p:ph sz="half" idx="1"/>
          </p:nvPr>
        </p:nvSpPr>
        <p:spPr>
          <a:xfrm>
            <a:off x="565150" y="1974850"/>
            <a:ext cx="4994275" cy="5588000"/>
          </a:xfrm>
        </p:spPr>
        <p:txBody>
          <a:bodyPr/>
          <a:lstStyle/>
          <a:p>
            <a:r>
              <a:rPr lang="en-US" smtClean="0">
                <a:ea typeface="ＭＳ Ｐゴシック" pitchFamily="-84" charset="-128"/>
              </a:rPr>
              <a:t>Dashboards</a:t>
            </a:r>
          </a:p>
          <a:p>
            <a:r>
              <a:rPr lang="en-US" smtClean="0">
                <a:ea typeface="ＭＳ Ｐゴシック" pitchFamily="-84" charset="-128"/>
              </a:rPr>
              <a:t>Custom Reports</a:t>
            </a:r>
          </a:p>
          <a:p>
            <a:r>
              <a:rPr lang="en-US" smtClean="0">
                <a:ea typeface="ＭＳ Ｐゴシック" pitchFamily="-84" charset="-128"/>
              </a:rPr>
              <a:t>Pivots Tables</a:t>
            </a:r>
          </a:p>
          <a:p>
            <a:r>
              <a:rPr lang="en-US" smtClean="0">
                <a:ea typeface="ＭＳ Ｐゴシック" pitchFamily="-84" charset="-128"/>
              </a:rPr>
              <a:t>Funnel Visualization</a:t>
            </a:r>
          </a:p>
          <a:p>
            <a:r>
              <a:rPr lang="en-US" smtClean="0">
                <a:ea typeface="ＭＳ Ｐゴシック" pitchFamily="-84" charset="-128"/>
              </a:rPr>
              <a:t>Goal Flow</a:t>
            </a:r>
          </a:p>
          <a:p>
            <a:r>
              <a:rPr lang="en-US" smtClean="0">
                <a:ea typeface="ＭＳ Ｐゴシック" pitchFamily="-84" charset="-128"/>
              </a:rPr>
              <a:t>etc… </a:t>
            </a:r>
          </a:p>
        </p:txBody>
      </p:sp>
      <p:pic>
        <p:nvPicPr>
          <p:cNvPr id="115717" name="Picture 9"/>
          <p:cNvPicPr>
            <a:picLocks noChangeAspect="1"/>
          </p:cNvPicPr>
          <p:nvPr/>
        </p:nvPicPr>
        <p:blipFill>
          <a:blip r:embed="rId5"/>
          <a:srcRect/>
          <a:stretch>
            <a:fillRect/>
          </a:stretch>
        </p:blipFill>
        <p:spPr bwMode="auto">
          <a:xfrm>
            <a:off x="1104900" y="5734050"/>
            <a:ext cx="1798638" cy="374650"/>
          </a:xfrm>
          <a:prstGeom prst="rect">
            <a:avLst/>
          </a:prstGeom>
          <a:noFill/>
          <a:ln w="9525">
            <a:noFill/>
            <a:miter lim="800000"/>
            <a:headEnd/>
            <a:tailEnd/>
          </a:ln>
        </p:spPr>
      </p:pic>
      <p:pic>
        <p:nvPicPr>
          <p:cNvPr id="115718" name="Picture 10"/>
          <p:cNvPicPr>
            <a:picLocks noChangeAspect="1"/>
          </p:cNvPicPr>
          <p:nvPr/>
        </p:nvPicPr>
        <p:blipFill>
          <a:blip r:embed="rId6"/>
          <a:srcRect/>
          <a:stretch>
            <a:fillRect/>
          </a:stretch>
        </p:blipFill>
        <p:spPr bwMode="auto">
          <a:xfrm>
            <a:off x="2466975" y="6597650"/>
            <a:ext cx="2297113" cy="465138"/>
          </a:xfrm>
          <a:prstGeom prst="rect">
            <a:avLst/>
          </a:prstGeom>
          <a:noFill/>
          <a:ln w="9525">
            <a:noFill/>
            <a:miter lim="800000"/>
            <a:headEnd/>
            <a:tailEnd/>
          </a:ln>
        </p:spPr>
      </p:pic>
      <p:pic>
        <p:nvPicPr>
          <p:cNvPr id="115719" name="Picture 11"/>
          <p:cNvPicPr>
            <a:picLocks noChangeAspect="1"/>
          </p:cNvPicPr>
          <p:nvPr/>
        </p:nvPicPr>
        <p:blipFill>
          <a:blip r:embed="rId7"/>
          <a:srcRect/>
          <a:stretch>
            <a:fillRect/>
          </a:stretch>
        </p:blipFill>
        <p:spPr bwMode="auto">
          <a:xfrm>
            <a:off x="123825" y="6108700"/>
            <a:ext cx="2009775" cy="1184275"/>
          </a:xfrm>
          <a:prstGeom prst="rect">
            <a:avLst/>
          </a:prstGeom>
          <a:noFill/>
          <a:ln w="9525">
            <a:noFill/>
            <a:miter lim="800000"/>
            <a:headEnd/>
            <a:tailEnd/>
          </a:ln>
        </p:spPr>
      </p:pic>
      <p:pic>
        <p:nvPicPr>
          <p:cNvPr id="115720" name="Picture 12"/>
          <p:cNvPicPr>
            <a:picLocks noChangeAspect="1"/>
          </p:cNvPicPr>
          <p:nvPr/>
        </p:nvPicPr>
        <p:blipFill>
          <a:blip r:embed="rId8"/>
          <a:srcRect/>
          <a:stretch>
            <a:fillRect/>
          </a:stretch>
        </p:blipFill>
        <p:spPr bwMode="auto">
          <a:xfrm>
            <a:off x="2927350" y="5359400"/>
            <a:ext cx="1836738" cy="1122363"/>
          </a:xfrm>
          <a:prstGeom prst="rect">
            <a:avLst/>
          </a:prstGeom>
          <a:noFill/>
          <a:ln w="9525">
            <a:noFill/>
            <a:miter lim="800000"/>
            <a:headEnd/>
            <a:tailEnd/>
          </a:ln>
        </p:spPr>
      </p:pic>
      <p:sp>
        <p:nvSpPr>
          <p:cNvPr id="11" name="Title 1"/>
          <p:cNvSpPr txBox="1">
            <a:spLocks/>
          </p:cNvSpPr>
          <p:nvPr/>
        </p:nvSpPr>
        <p:spPr bwMode="auto">
          <a:xfrm>
            <a:off x="279400" y="1143000"/>
            <a:ext cx="9144000" cy="965200"/>
          </a:xfrm>
          <a:prstGeom prst="rect">
            <a:avLst/>
          </a:prstGeom>
          <a:noFill/>
          <a:ln w="9525">
            <a:noFill/>
            <a:miter lim="800000"/>
            <a:headEnd/>
            <a:tailEnd/>
          </a:ln>
        </p:spPr>
        <p:txBody>
          <a:bodyPr vert="horz" wrap="square" lIns="101598" tIns="50798" rIns="101598" bIns="50798" numCol="1" rtlCol="0" anchor="ctr" anchorCtr="0" compatLnSpc="1">
            <a:prstTxWarp prst="textNoShape">
              <a:avLst/>
            </a:prstTxWarp>
            <a:normAutofit/>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algn="l" fontAlgn="auto">
              <a:spcAft>
                <a:spcPts val="0"/>
              </a:spcAft>
              <a:defRPr/>
            </a:pPr>
            <a:r>
              <a:rPr lang="en-US" sz="4400" b="1" dirty="0" smtClean="0">
                <a:effectLst/>
                <a:ea typeface="+mj-ea"/>
                <a:cs typeface="+mj-cs"/>
              </a:rPr>
              <a:t>Analytics Software</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5"/>
          <p:cNvPicPr>
            <a:picLocks noChangeAspect="1"/>
          </p:cNvPicPr>
          <p:nvPr/>
        </p:nvPicPr>
        <p:blipFill>
          <a:blip r:embed="rId2"/>
          <a:srcRect/>
          <a:stretch>
            <a:fillRect/>
          </a:stretch>
        </p:blipFill>
        <p:spPr bwMode="auto">
          <a:xfrm>
            <a:off x="-1373364" y="249582"/>
            <a:ext cx="14695488" cy="7816850"/>
          </a:xfrm>
          <a:prstGeom prst="rect">
            <a:avLst/>
          </a:prstGeom>
          <a:noFill/>
          <a:ln w="9525">
            <a:noFill/>
            <a:miter lim="800000"/>
            <a:headEnd/>
            <a:tailEnd/>
          </a:ln>
        </p:spPr>
      </p:pic>
      <p:sp>
        <p:nvSpPr>
          <p:cNvPr id="7" name="Rectangle 6"/>
          <p:cNvSpPr>
            <a:spLocks noChangeArrowheads="1"/>
          </p:cNvSpPr>
          <p:nvPr/>
        </p:nvSpPr>
        <p:spPr bwMode="auto">
          <a:xfrm>
            <a:off x="0" y="457200"/>
            <a:ext cx="10160000" cy="1173163"/>
          </a:xfrm>
          <a:prstGeom prst="rect">
            <a:avLst/>
          </a:prstGeom>
          <a:solidFill>
            <a:schemeClr val="bg1">
              <a:alpha val="72940"/>
            </a:schemeClr>
          </a:solidFill>
          <a:ln w="9525">
            <a:noFill/>
            <a:miter lim="800000"/>
            <a:headEnd/>
            <a:tailEnd/>
          </a:ln>
          <a:effectLst>
            <a:outerShdw dist="23000" dir="5400000" rotWithShape="0">
              <a:srgbClr val="808080">
                <a:alpha val="34999"/>
              </a:srgbClr>
            </a:outerShdw>
          </a:effectLst>
        </p:spPr>
        <p:txBody>
          <a:bodyPr lIns="101599" tIns="50799" rIns="101599" bIns="50799" anchor="ctr"/>
          <a:lstStyle/>
          <a:p>
            <a:pPr fontAlgn="auto">
              <a:spcBef>
                <a:spcPts val="0"/>
              </a:spcBef>
              <a:spcAft>
                <a:spcPts val="0"/>
              </a:spcAft>
              <a:defRPr/>
            </a:pPr>
            <a:endParaRPr lang="en-US">
              <a:solidFill>
                <a:schemeClr val="lt1"/>
              </a:solidFill>
              <a:latin typeface="+mn-lt"/>
              <a:ea typeface="+mn-ea"/>
              <a:sym typeface="Hoefler Text" charset="0"/>
            </a:endParaRPr>
          </a:p>
        </p:txBody>
      </p:sp>
      <p:sp>
        <p:nvSpPr>
          <p:cNvPr id="2" name="Title 1"/>
          <p:cNvSpPr>
            <a:spLocks noGrp="1"/>
          </p:cNvSpPr>
          <p:nvPr>
            <p:ph type="title"/>
          </p:nvPr>
        </p:nvSpPr>
        <p:spPr>
          <a:xfrm>
            <a:off x="508000" y="381000"/>
            <a:ext cx="9144000" cy="1270000"/>
          </a:xfrm>
        </p:spPr>
        <p:txBody>
          <a:bodyPr rtlCol="0">
            <a:normAutofit/>
          </a:bodyPr>
          <a:lstStyle/>
          <a:p>
            <a:pPr algn="l" fontAlgn="auto">
              <a:spcAft>
                <a:spcPts val="0"/>
              </a:spcAft>
              <a:defRPr/>
            </a:pPr>
            <a:r>
              <a:rPr lang="en-US" sz="4000" b="1" dirty="0" smtClean="0">
                <a:ea typeface="+mj-ea"/>
                <a:cs typeface="+mj-cs"/>
              </a:rPr>
              <a:t>Dashboards and Custom Reports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9"/>
            <a:ext cx="10185397" cy="763904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p:cNvPicPr>
            <a:picLocks noChangeAspect="1"/>
          </p:cNvPicPr>
          <p:nvPr/>
        </p:nvPicPr>
        <p:blipFill>
          <a:blip r:embed="rId2"/>
          <a:srcRect/>
          <a:stretch>
            <a:fillRect/>
          </a:stretch>
        </p:blipFill>
        <p:spPr bwMode="auto">
          <a:xfrm>
            <a:off x="-2381250" y="-492125"/>
            <a:ext cx="12563475" cy="5870575"/>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rot="317175">
            <a:off x="431800" y="4808538"/>
            <a:ext cx="10145713" cy="2490787"/>
          </a:xfrm>
          <a:prstGeom prst="rect">
            <a:avLst/>
          </a:prstGeom>
          <a:noFill/>
          <a:ln w="9525">
            <a:noFill/>
            <a:miter lim="800000"/>
            <a:headEnd/>
            <a:tailEnd/>
          </a:ln>
          <a:effectLst>
            <a:outerShdw dist="38100" dir="2700000" algn="tl" rotWithShape="0">
              <a:srgbClr val="808080">
                <a:alpha val="39999"/>
              </a:srgbClr>
            </a:outerShdw>
          </a:effectLst>
        </p:spPr>
      </p:pic>
      <p:sp>
        <p:nvSpPr>
          <p:cNvPr id="7" name="Rectangle 6"/>
          <p:cNvSpPr>
            <a:spLocks noChangeArrowheads="1"/>
          </p:cNvSpPr>
          <p:nvPr/>
        </p:nvSpPr>
        <p:spPr bwMode="auto">
          <a:xfrm>
            <a:off x="0" y="457200"/>
            <a:ext cx="10160000" cy="1173163"/>
          </a:xfrm>
          <a:prstGeom prst="rect">
            <a:avLst/>
          </a:prstGeom>
          <a:solidFill>
            <a:schemeClr val="bg1">
              <a:alpha val="72940"/>
            </a:schemeClr>
          </a:solidFill>
          <a:ln w="9525">
            <a:noFill/>
            <a:miter lim="800000"/>
            <a:headEnd/>
            <a:tailEnd/>
          </a:ln>
          <a:effectLst>
            <a:outerShdw dist="23000" dir="5400000" rotWithShape="0">
              <a:srgbClr val="808080">
                <a:alpha val="34999"/>
              </a:srgbClr>
            </a:outerShdw>
          </a:effectLst>
        </p:spPr>
        <p:txBody>
          <a:bodyPr lIns="101599" tIns="50799" rIns="101599" bIns="50799" anchor="ctr"/>
          <a:lstStyle/>
          <a:p>
            <a:pPr fontAlgn="auto">
              <a:spcBef>
                <a:spcPts val="0"/>
              </a:spcBef>
              <a:spcAft>
                <a:spcPts val="0"/>
              </a:spcAft>
              <a:defRPr/>
            </a:pPr>
            <a:endParaRPr lang="en-US">
              <a:solidFill>
                <a:schemeClr val="lt1"/>
              </a:solidFill>
              <a:latin typeface="+mn-lt"/>
              <a:ea typeface="+mn-ea"/>
              <a:sym typeface="Hoefler Text"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19049"/>
            <a:ext cx="10185397" cy="7639046"/>
          </a:xfrm>
          <a:prstGeom prst="rect">
            <a:avLst/>
          </a:prstGeom>
        </p:spPr>
      </p:pic>
      <p:sp>
        <p:nvSpPr>
          <p:cNvPr id="8" name="Title 1"/>
          <p:cNvSpPr>
            <a:spLocks noGrp="1"/>
          </p:cNvSpPr>
          <p:nvPr>
            <p:ph type="title"/>
          </p:nvPr>
        </p:nvSpPr>
        <p:spPr>
          <a:xfrm>
            <a:off x="508000" y="381000"/>
            <a:ext cx="9144000" cy="1270000"/>
          </a:xfrm>
        </p:spPr>
        <p:txBody>
          <a:bodyPr rtlCol="0">
            <a:normAutofit/>
          </a:bodyPr>
          <a:lstStyle/>
          <a:p>
            <a:pPr fontAlgn="auto">
              <a:spcAft>
                <a:spcPts val="0"/>
              </a:spcAft>
              <a:defRPr/>
            </a:pPr>
            <a:r>
              <a:rPr lang="en-US" sz="4000" b="1" dirty="0" smtClean="0">
                <a:ea typeface="+mj-ea"/>
                <a:cs typeface="+mj-cs"/>
              </a:rPr>
              <a:t>Pivot Tables</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5" descr="Screen Shot 2013-10-07 at 3.19.56 PM.png"/>
          <p:cNvPicPr>
            <a:picLocks noChangeAspect="1"/>
          </p:cNvPicPr>
          <p:nvPr/>
        </p:nvPicPr>
        <p:blipFill>
          <a:blip r:embed="rId2"/>
          <a:srcRect l="9430" t="7642" r="6721"/>
          <a:stretch>
            <a:fillRect/>
          </a:stretch>
        </p:blipFill>
        <p:spPr bwMode="auto">
          <a:xfrm rot="638322">
            <a:off x="4343400" y="-80963"/>
            <a:ext cx="7854950" cy="8723313"/>
          </a:xfrm>
          <a:prstGeom prst="rect">
            <a:avLst/>
          </a:prstGeom>
          <a:noFill/>
          <a:ln w="9525">
            <a:noFill/>
            <a:miter lim="800000"/>
            <a:headEnd/>
            <a:tailEnd/>
          </a:ln>
        </p:spPr>
      </p:pic>
      <p:pic>
        <p:nvPicPr>
          <p:cNvPr id="8" name="Picture 7" descr="Screen Shot 2013-10-07 at 3.19.56 PM.png"/>
          <p:cNvPicPr>
            <a:picLocks noChangeAspect="1"/>
          </p:cNvPicPr>
          <p:nvPr/>
        </p:nvPicPr>
        <p:blipFill>
          <a:blip r:embed="rId3"/>
          <a:srcRect l="9430" t="7642" r="6721" b="64706"/>
          <a:stretch>
            <a:fillRect/>
          </a:stretch>
        </p:blipFill>
        <p:spPr bwMode="auto">
          <a:xfrm rot="-428278">
            <a:off x="-3709988" y="2947988"/>
            <a:ext cx="10955338" cy="3641725"/>
          </a:xfrm>
          <a:prstGeom prst="rect">
            <a:avLst/>
          </a:prstGeom>
          <a:noFill/>
          <a:ln w="9525">
            <a:noFill/>
            <a:miter lim="800000"/>
            <a:headEnd/>
            <a:tailEnd/>
          </a:ln>
          <a:effectLst>
            <a:outerShdw dist="50800" dir="10079996" algn="tl" rotWithShape="0">
              <a:srgbClr val="808080">
                <a:alpha val="42999"/>
              </a:srgbClr>
            </a:outerShdw>
          </a:effectLst>
        </p:spPr>
      </p:pic>
      <p:sp>
        <p:nvSpPr>
          <p:cNvPr id="6" name="Rectangle 5"/>
          <p:cNvSpPr>
            <a:spLocks noChangeArrowheads="1"/>
          </p:cNvSpPr>
          <p:nvPr/>
        </p:nvSpPr>
        <p:spPr bwMode="auto">
          <a:xfrm>
            <a:off x="0" y="457200"/>
            <a:ext cx="10160000" cy="1173163"/>
          </a:xfrm>
          <a:prstGeom prst="rect">
            <a:avLst/>
          </a:prstGeom>
          <a:solidFill>
            <a:schemeClr val="bg1">
              <a:alpha val="72940"/>
            </a:schemeClr>
          </a:solidFill>
          <a:ln w="9525">
            <a:noFill/>
            <a:miter lim="800000"/>
            <a:headEnd/>
            <a:tailEnd/>
          </a:ln>
          <a:effectLst>
            <a:outerShdw dist="23000" dir="5400000" rotWithShape="0">
              <a:srgbClr val="808080">
                <a:alpha val="34999"/>
              </a:srgbClr>
            </a:outerShdw>
          </a:effectLst>
        </p:spPr>
        <p:txBody>
          <a:bodyPr lIns="101599" tIns="50799" rIns="101599" bIns="50799" anchor="ctr"/>
          <a:lstStyle/>
          <a:p>
            <a:pPr fontAlgn="auto">
              <a:spcBef>
                <a:spcPts val="0"/>
              </a:spcBef>
              <a:spcAft>
                <a:spcPts val="0"/>
              </a:spcAft>
              <a:defRPr/>
            </a:pPr>
            <a:endParaRPr lang="en-US">
              <a:solidFill>
                <a:schemeClr val="lt1"/>
              </a:solidFill>
              <a:latin typeface="+mn-lt"/>
              <a:ea typeface="+mn-ea"/>
              <a:sym typeface="Hoefler Text"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19049"/>
            <a:ext cx="10185397" cy="7639046"/>
          </a:xfrm>
          <a:prstGeom prst="rect">
            <a:avLst/>
          </a:prstGeom>
        </p:spPr>
      </p:pic>
      <p:sp>
        <p:nvSpPr>
          <p:cNvPr id="9" name="Title 1"/>
          <p:cNvSpPr txBox="1">
            <a:spLocks/>
          </p:cNvSpPr>
          <p:nvPr/>
        </p:nvSpPr>
        <p:spPr bwMode="auto">
          <a:xfrm>
            <a:off x="508000" y="381000"/>
            <a:ext cx="9144000" cy="1270000"/>
          </a:xfrm>
          <a:prstGeom prst="rect">
            <a:avLst/>
          </a:prstGeom>
          <a:noFill/>
          <a:ln w="9525">
            <a:noFill/>
            <a:miter lim="800000"/>
            <a:headEnd/>
            <a:tailEnd/>
          </a:ln>
        </p:spPr>
        <p:txBody>
          <a:bodyPr vert="horz" wrap="square" lIns="101598" tIns="50798" rIns="101598" bIns="50798" numCol="1" rtlCol="0" anchor="ctr" anchorCtr="0" compatLnSpc="1">
            <a:prstTxWarp prst="textNoShape">
              <a:avLst/>
            </a:prstTxWarp>
            <a:normAutofit/>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fontAlgn="auto">
              <a:spcAft>
                <a:spcPts val="0"/>
              </a:spcAft>
              <a:defRPr/>
            </a:pPr>
            <a:r>
              <a:rPr lang="en-US" sz="4000" b="1" dirty="0" smtClean="0">
                <a:ea typeface="+mj-ea"/>
                <a:cs typeface="+mj-cs"/>
              </a:rPr>
              <a:t>Funnel Visualization</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Screen Shot 2013-10-07 at 3.26.06 PM.png"/>
          <p:cNvPicPr>
            <a:picLocks noChangeAspect="1"/>
          </p:cNvPicPr>
          <p:nvPr/>
        </p:nvPicPr>
        <p:blipFill>
          <a:blip r:embed="rId2"/>
          <a:srcRect/>
          <a:stretch>
            <a:fillRect/>
          </a:stretch>
        </p:blipFill>
        <p:spPr bwMode="auto">
          <a:xfrm>
            <a:off x="0" y="34925"/>
            <a:ext cx="10160000" cy="8194675"/>
          </a:xfrm>
          <a:prstGeom prst="rect">
            <a:avLst/>
          </a:prstGeom>
          <a:noFill/>
          <a:ln w="9525">
            <a:noFill/>
            <a:miter lim="800000"/>
            <a:headEnd/>
            <a:tailEnd/>
          </a:ln>
        </p:spPr>
      </p:pic>
      <p:sp>
        <p:nvSpPr>
          <p:cNvPr id="8" name="Rectangle 7"/>
          <p:cNvSpPr>
            <a:spLocks noChangeArrowheads="1"/>
          </p:cNvSpPr>
          <p:nvPr/>
        </p:nvSpPr>
        <p:spPr bwMode="auto">
          <a:xfrm>
            <a:off x="0" y="457203"/>
            <a:ext cx="10160000" cy="1173163"/>
          </a:xfrm>
          <a:prstGeom prst="rect">
            <a:avLst/>
          </a:prstGeom>
          <a:solidFill>
            <a:schemeClr val="bg1">
              <a:alpha val="72940"/>
            </a:schemeClr>
          </a:solidFill>
          <a:ln w="9525">
            <a:noFill/>
            <a:miter lim="800000"/>
            <a:headEnd/>
            <a:tailEnd/>
          </a:ln>
          <a:effectLst>
            <a:outerShdw dist="23000" dir="5400000" rotWithShape="0">
              <a:srgbClr val="808080">
                <a:alpha val="34999"/>
              </a:srgbClr>
            </a:outerShdw>
          </a:effectLst>
        </p:spPr>
        <p:txBody>
          <a:bodyPr lIns="101599" tIns="50799" rIns="101599" bIns="50799" anchor="ctr"/>
          <a:lstStyle/>
          <a:p>
            <a:pPr fontAlgn="auto">
              <a:spcBef>
                <a:spcPts val="0"/>
              </a:spcBef>
              <a:spcAft>
                <a:spcPts val="0"/>
              </a:spcAft>
              <a:defRPr/>
            </a:pPr>
            <a:endParaRPr lang="en-US">
              <a:solidFill>
                <a:schemeClr val="lt1"/>
              </a:solidFill>
              <a:latin typeface="+mn-lt"/>
              <a:ea typeface="+mn-ea"/>
              <a:sym typeface="Hoefler Text"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6"/>
            <a:ext cx="10185397" cy="7639046"/>
          </a:xfrm>
          <a:prstGeom prst="rect">
            <a:avLst/>
          </a:prstGeom>
        </p:spPr>
      </p:pic>
      <p:sp>
        <p:nvSpPr>
          <p:cNvPr id="10" name="Title 1"/>
          <p:cNvSpPr txBox="1">
            <a:spLocks/>
          </p:cNvSpPr>
          <p:nvPr/>
        </p:nvSpPr>
        <p:spPr bwMode="auto">
          <a:xfrm>
            <a:off x="508000" y="381003"/>
            <a:ext cx="9144000" cy="1270000"/>
          </a:xfrm>
          <a:prstGeom prst="rect">
            <a:avLst/>
          </a:prstGeom>
          <a:noFill/>
          <a:ln w="9525">
            <a:noFill/>
            <a:miter lim="800000"/>
            <a:headEnd/>
            <a:tailEnd/>
          </a:ln>
        </p:spPr>
        <p:txBody>
          <a:bodyPr vert="horz" wrap="square" lIns="101598" tIns="50798" rIns="101598" bIns="50798" numCol="1" rtlCol="0" anchor="ctr" anchorCtr="0" compatLnSpc="1">
            <a:prstTxWarp prst="textNoShape">
              <a:avLst/>
            </a:prstTxWarp>
            <a:normAutofit/>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fontAlgn="auto">
              <a:spcAft>
                <a:spcPts val="0"/>
              </a:spcAft>
              <a:defRPr/>
            </a:pPr>
            <a:r>
              <a:rPr lang="en-US" sz="4000" b="1" dirty="0" smtClean="0">
                <a:ea typeface="+mj-ea"/>
                <a:cs typeface="+mj-cs"/>
              </a:rPr>
              <a:t>Goal Flow</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6"/>
            <a:ext cx="10185397" cy="7639046"/>
          </a:xfrm>
          <a:prstGeom prst="rect">
            <a:avLst/>
          </a:prstGeom>
        </p:spPr>
      </p:pic>
      <p:sp>
        <p:nvSpPr>
          <p:cNvPr id="4" name="Content Placeholder 3"/>
          <p:cNvSpPr>
            <a:spLocks noGrp="1"/>
          </p:cNvSpPr>
          <p:nvPr>
            <p:ph sz="half" idx="1"/>
          </p:nvPr>
        </p:nvSpPr>
        <p:spPr>
          <a:xfrm>
            <a:off x="490538" y="2330450"/>
            <a:ext cx="3476625" cy="4084638"/>
          </a:xfrm>
        </p:spPr>
        <p:txBody>
          <a:bodyPr rtlCol="0">
            <a:normAutofit fontScale="85000" lnSpcReduction="10000"/>
          </a:bodyPr>
          <a:lstStyle/>
          <a:p>
            <a:pPr marL="0" indent="0" algn="ctr" fontAlgn="auto">
              <a:spcAft>
                <a:spcPts val="0"/>
              </a:spcAft>
              <a:buFont typeface="Arial" charset="0"/>
              <a:buNone/>
              <a:defRPr/>
            </a:pPr>
            <a:r>
              <a:rPr lang="en-US" sz="4000" b="1" dirty="0">
                <a:solidFill>
                  <a:schemeClr val="accent1"/>
                </a:solidFill>
                <a:ea typeface="+mn-ea"/>
                <a:cs typeface="+mn-cs"/>
              </a:rPr>
              <a:t>QUICK READ</a:t>
            </a:r>
          </a:p>
          <a:p>
            <a:pPr marL="0" indent="0" algn="ctr" fontAlgn="auto">
              <a:spcAft>
                <a:spcPts val="0"/>
              </a:spcAft>
              <a:buFont typeface="Arial" charset="0"/>
              <a:buNone/>
              <a:defRPr/>
            </a:pPr>
            <a:endParaRPr lang="en-US" sz="4000" b="1" dirty="0">
              <a:solidFill>
                <a:schemeClr val="accent1"/>
              </a:solidFill>
              <a:ea typeface="+mn-ea"/>
              <a:cs typeface="+mn-cs"/>
            </a:endParaRPr>
          </a:p>
          <a:p>
            <a:pPr marL="0" indent="0" algn="ctr" fontAlgn="auto">
              <a:spcAft>
                <a:spcPts val="0"/>
              </a:spcAft>
              <a:buFont typeface="Arial" charset="0"/>
              <a:buNone/>
              <a:defRPr/>
            </a:pPr>
            <a:r>
              <a:rPr lang="en-US" sz="4000" b="1" dirty="0">
                <a:solidFill>
                  <a:schemeClr val="accent1"/>
                </a:solidFill>
                <a:ea typeface="+mn-ea"/>
                <a:cs typeface="+mn-cs"/>
              </a:rPr>
              <a:t>RELEVANT</a:t>
            </a:r>
          </a:p>
          <a:p>
            <a:pPr marL="0" indent="0" algn="ctr" fontAlgn="auto">
              <a:spcAft>
                <a:spcPts val="0"/>
              </a:spcAft>
              <a:buFont typeface="Arial" charset="0"/>
              <a:buNone/>
              <a:defRPr/>
            </a:pPr>
            <a:endParaRPr lang="en-US" sz="4000" b="1" dirty="0">
              <a:solidFill>
                <a:schemeClr val="accent1"/>
              </a:solidFill>
              <a:ea typeface="+mn-ea"/>
              <a:cs typeface="+mn-cs"/>
            </a:endParaRPr>
          </a:p>
          <a:p>
            <a:pPr marL="0" indent="0" algn="ctr" fontAlgn="auto">
              <a:spcAft>
                <a:spcPts val="0"/>
              </a:spcAft>
              <a:buFont typeface="Arial" charset="0"/>
              <a:buNone/>
              <a:defRPr/>
            </a:pPr>
            <a:r>
              <a:rPr lang="en-US" sz="4000" b="1" dirty="0">
                <a:solidFill>
                  <a:schemeClr val="accent1"/>
                </a:solidFill>
                <a:ea typeface="+mn-ea"/>
                <a:cs typeface="+mn-cs"/>
              </a:rPr>
              <a:t>USEFUL</a:t>
            </a:r>
          </a:p>
          <a:p>
            <a:pPr marL="0" indent="0" algn="ctr" fontAlgn="auto">
              <a:spcAft>
                <a:spcPts val="0"/>
              </a:spcAft>
              <a:buFont typeface="Arial" charset="0"/>
              <a:buNone/>
              <a:defRPr/>
            </a:pPr>
            <a:endParaRPr lang="en-US" sz="4000" b="1" dirty="0">
              <a:solidFill>
                <a:schemeClr val="accent1"/>
              </a:solidFill>
              <a:ea typeface="+mn-ea"/>
              <a:cs typeface="+mn-cs"/>
            </a:endParaRPr>
          </a:p>
          <a:p>
            <a:pPr marL="0" indent="0" algn="ctr" fontAlgn="auto">
              <a:spcAft>
                <a:spcPts val="0"/>
              </a:spcAft>
              <a:buFont typeface="Arial" charset="0"/>
              <a:buNone/>
              <a:defRPr/>
            </a:pPr>
            <a:r>
              <a:rPr lang="en-US" sz="4000" b="1" dirty="0">
                <a:solidFill>
                  <a:schemeClr val="accent1"/>
                </a:solidFill>
                <a:ea typeface="+mn-ea"/>
                <a:cs typeface="+mn-cs"/>
              </a:rPr>
              <a:t>ACTIONABLE</a:t>
            </a:r>
          </a:p>
          <a:p>
            <a:pPr marL="0" indent="0" algn="ctr" fontAlgn="auto">
              <a:spcAft>
                <a:spcPts val="0"/>
              </a:spcAft>
              <a:buFont typeface="Arial" charset="0"/>
              <a:buNone/>
              <a:defRPr/>
            </a:pPr>
            <a:endParaRPr lang="en-US" sz="4000" b="1" dirty="0">
              <a:solidFill>
                <a:schemeClr val="accent1"/>
              </a:solidFill>
              <a:ea typeface="+mn-ea"/>
              <a:cs typeface="+mn-cs"/>
            </a:endParaRPr>
          </a:p>
        </p:txBody>
      </p:sp>
      <p:sp>
        <p:nvSpPr>
          <p:cNvPr id="5" name="Content Placeholder 4"/>
          <p:cNvSpPr>
            <a:spLocks noGrp="1"/>
          </p:cNvSpPr>
          <p:nvPr>
            <p:ph sz="half" idx="2"/>
          </p:nvPr>
        </p:nvSpPr>
        <p:spPr>
          <a:xfrm>
            <a:off x="5859463" y="1949450"/>
            <a:ext cx="4033837" cy="5162550"/>
          </a:xfrm>
        </p:spPr>
        <p:txBody>
          <a:bodyPr rtlCol="0">
            <a:normAutofit fontScale="85000" lnSpcReduction="10000"/>
          </a:bodyPr>
          <a:lstStyle/>
          <a:p>
            <a:pPr marL="0" indent="0" fontAlgn="auto">
              <a:spcAft>
                <a:spcPts val="0"/>
              </a:spcAft>
              <a:buFont typeface="Arial" charset="0"/>
              <a:buNone/>
              <a:defRPr/>
            </a:pPr>
            <a:r>
              <a:rPr lang="en-US" dirty="0" smtClean="0">
                <a:ea typeface="+mn-ea"/>
                <a:cs typeface="+mn-cs"/>
              </a:rPr>
              <a:t>Visits and Visitors</a:t>
            </a:r>
          </a:p>
          <a:p>
            <a:pPr marL="0" indent="0" fontAlgn="auto">
              <a:spcAft>
                <a:spcPts val="0"/>
              </a:spcAft>
              <a:buFont typeface="Arial" charset="0"/>
              <a:buNone/>
              <a:defRPr/>
            </a:pPr>
            <a:endParaRPr lang="en-US" dirty="0" smtClean="0">
              <a:ea typeface="+mn-ea"/>
              <a:cs typeface="+mn-cs"/>
            </a:endParaRPr>
          </a:p>
          <a:p>
            <a:pPr marL="0" indent="0" fontAlgn="auto">
              <a:spcAft>
                <a:spcPts val="0"/>
              </a:spcAft>
              <a:buFont typeface="Arial" charset="0"/>
              <a:buNone/>
              <a:defRPr/>
            </a:pPr>
            <a:r>
              <a:rPr lang="en-US" dirty="0" smtClean="0">
                <a:ea typeface="+mn-ea"/>
                <a:cs typeface="+mn-cs"/>
              </a:rPr>
              <a:t>Time on Page/Site</a:t>
            </a:r>
          </a:p>
          <a:p>
            <a:pPr marL="0" indent="0" fontAlgn="auto">
              <a:spcAft>
                <a:spcPts val="0"/>
              </a:spcAft>
              <a:buFont typeface="Arial" charset="0"/>
              <a:buNone/>
              <a:defRPr/>
            </a:pPr>
            <a:endParaRPr lang="en-US" dirty="0" smtClean="0">
              <a:ea typeface="+mn-ea"/>
              <a:cs typeface="+mn-cs"/>
            </a:endParaRPr>
          </a:p>
          <a:p>
            <a:pPr marL="0" indent="0" fontAlgn="auto">
              <a:spcAft>
                <a:spcPts val="0"/>
              </a:spcAft>
              <a:buFont typeface="Arial" charset="0"/>
              <a:buNone/>
              <a:defRPr/>
            </a:pPr>
            <a:r>
              <a:rPr lang="en-US" dirty="0" smtClean="0">
                <a:ea typeface="+mn-ea"/>
                <a:cs typeface="+mn-cs"/>
              </a:rPr>
              <a:t>Bounce Rate</a:t>
            </a:r>
          </a:p>
          <a:p>
            <a:pPr marL="0" indent="0" fontAlgn="auto">
              <a:spcAft>
                <a:spcPts val="0"/>
              </a:spcAft>
              <a:buFont typeface="Arial" charset="0"/>
              <a:buNone/>
              <a:defRPr/>
            </a:pPr>
            <a:endParaRPr lang="en-US" dirty="0" smtClean="0">
              <a:ea typeface="+mn-ea"/>
              <a:cs typeface="+mn-cs"/>
            </a:endParaRPr>
          </a:p>
          <a:p>
            <a:pPr marL="0" indent="0" fontAlgn="auto">
              <a:spcAft>
                <a:spcPts val="0"/>
              </a:spcAft>
              <a:buFont typeface="Arial" charset="0"/>
              <a:buNone/>
              <a:defRPr/>
            </a:pPr>
            <a:r>
              <a:rPr lang="en-US" dirty="0" smtClean="0">
                <a:ea typeface="+mn-ea"/>
                <a:cs typeface="+mn-cs"/>
              </a:rPr>
              <a:t>Exit Rate</a:t>
            </a:r>
          </a:p>
          <a:p>
            <a:pPr marL="0" indent="0" fontAlgn="auto">
              <a:spcAft>
                <a:spcPts val="0"/>
              </a:spcAft>
              <a:buFont typeface="Arial" charset="0"/>
              <a:buNone/>
              <a:defRPr/>
            </a:pPr>
            <a:endParaRPr lang="en-US" dirty="0" smtClean="0">
              <a:ea typeface="+mn-ea"/>
              <a:cs typeface="+mn-cs"/>
            </a:endParaRPr>
          </a:p>
          <a:p>
            <a:pPr marL="0" indent="0" fontAlgn="auto">
              <a:spcAft>
                <a:spcPts val="0"/>
              </a:spcAft>
              <a:buFont typeface="Arial" charset="0"/>
              <a:buNone/>
              <a:defRPr/>
            </a:pPr>
            <a:r>
              <a:rPr lang="en-US" dirty="0" smtClean="0">
                <a:ea typeface="+mn-ea"/>
                <a:cs typeface="+mn-cs"/>
              </a:rPr>
              <a:t>Conversion Rate</a:t>
            </a:r>
          </a:p>
          <a:p>
            <a:pPr marL="0" indent="0" fontAlgn="auto">
              <a:spcAft>
                <a:spcPts val="0"/>
              </a:spcAft>
              <a:buFont typeface="Arial" charset="0"/>
              <a:buNone/>
              <a:defRPr/>
            </a:pPr>
            <a:endParaRPr lang="en-US" dirty="0" smtClean="0">
              <a:ea typeface="+mn-ea"/>
              <a:cs typeface="+mn-cs"/>
            </a:endParaRPr>
          </a:p>
          <a:p>
            <a:pPr marL="0" indent="0" fontAlgn="auto">
              <a:spcAft>
                <a:spcPts val="0"/>
              </a:spcAft>
              <a:buFont typeface="Arial" charset="0"/>
              <a:buNone/>
              <a:defRPr/>
            </a:pPr>
            <a:r>
              <a:rPr lang="en-US" dirty="0" smtClean="0">
                <a:ea typeface="+mn-ea"/>
                <a:cs typeface="+mn-cs"/>
              </a:rPr>
              <a:t>Engagement</a:t>
            </a:r>
            <a:br>
              <a:rPr lang="en-US" dirty="0" smtClean="0">
                <a:ea typeface="+mn-ea"/>
                <a:cs typeface="+mn-cs"/>
              </a:rPr>
            </a:br>
            <a:r>
              <a:rPr lang="en-US" sz="2600" dirty="0">
                <a:ea typeface="+mn-ea"/>
                <a:cs typeface="+mn-cs"/>
              </a:rPr>
              <a:t>(frequency; depth of Visit)</a:t>
            </a:r>
          </a:p>
          <a:p>
            <a:pPr marL="0" indent="0" fontAlgn="auto">
              <a:spcAft>
                <a:spcPts val="0"/>
              </a:spcAft>
              <a:buFont typeface="Arial" charset="0"/>
              <a:buNone/>
              <a:defRPr/>
            </a:pPr>
            <a:endParaRPr lang="en-US" dirty="0" smtClean="0">
              <a:ea typeface="+mn-ea"/>
              <a:cs typeface="+mn-cs"/>
            </a:endParaRPr>
          </a:p>
          <a:p>
            <a:pPr fontAlgn="auto">
              <a:spcAft>
                <a:spcPts val="0"/>
              </a:spcAft>
              <a:buFont typeface="Arial"/>
              <a:buChar char="•"/>
              <a:defRPr/>
            </a:pPr>
            <a:endParaRPr lang="en-US" sz="2700" dirty="0">
              <a:ea typeface="+mn-ea"/>
              <a:cs typeface="+mn-cs"/>
            </a:endParaRPr>
          </a:p>
        </p:txBody>
      </p:sp>
      <p:cxnSp>
        <p:nvCxnSpPr>
          <p:cNvPr id="8" name="Straight Connector 7"/>
          <p:cNvCxnSpPr/>
          <p:nvPr/>
        </p:nvCxnSpPr>
        <p:spPr>
          <a:xfrm>
            <a:off x="4283075" y="1949450"/>
            <a:ext cx="0" cy="4779963"/>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3">
            <a:duotone>
              <a:schemeClr val="accent6">
                <a:shade val="45000"/>
                <a:satMod val="135000"/>
              </a:schemeClr>
              <a:prstClr val="white"/>
            </a:duotone>
          </a:blip>
          <a:stretch>
            <a:fillRect/>
          </a:stretch>
        </p:blipFill>
        <p:spPr>
          <a:xfrm>
            <a:off x="5040572" y="1881925"/>
            <a:ext cx="585196" cy="572191"/>
          </a:xfrm>
          <a:prstGeom prst="rect">
            <a:avLst/>
          </a:prstGeom>
        </p:spPr>
      </p:pic>
      <p:pic>
        <p:nvPicPr>
          <p:cNvPr id="17" name="Picture 16"/>
          <p:cNvPicPr>
            <a:picLocks noChangeAspect="1"/>
          </p:cNvPicPr>
          <p:nvPr/>
        </p:nvPicPr>
        <p:blipFill>
          <a:blip r:embed="rId4">
            <a:duotone>
              <a:schemeClr val="accent6">
                <a:shade val="45000"/>
                <a:satMod val="135000"/>
              </a:schemeClr>
              <a:prstClr val="white"/>
            </a:duotone>
          </a:blip>
          <a:stretch>
            <a:fillRect/>
          </a:stretch>
        </p:blipFill>
        <p:spPr>
          <a:xfrm>
            <a:off x="5094527" y="2678787"/>
            <a:ext cx="514640" cy="514640"/>
          </a:xfrm>
          <a:prstGeom prst="rect">
            <a:avLst/>
          </a:prstGeom>
        </p:spPr>
      </p:pic>
      <p:pic>
        <p:nvPicPr>
          <p:cNvPr id="18" name="Picture 17"/>
          <p:cNvPicPr>
            <a:picLocks noChangeAspect="1"/>
          </p:cNvPicPr>
          <p:nvPr/>
        </p:nvPicPr>
        <p:blipFill>
          <a:blip r:embed="rId5">
            <a:duotone>
              <a:schemeClr val="accent6">
                <a:shade val="45000"/>
                <a:satMod val="135000"/>
              </a:schemeClr>
              <a:prstClr val="white"/>
            </a:duotone>
          </a:blip>
          <a:stretch>
            <a:fillRect/>
          </a:stretch>
        </p:blipFill>
        <p:spPr>
          <a:xfrm>
            <a:off x="5080169" y="3503039"/>
            <a:ext cx="658693" cy="487253"/>
          </a:xfrm>
          <a:prstGeom prst="rect">
            <a:avLst/>
          </a:prstGeom>
        </p:spPr>
      </p:pic>
      <p:pic>
        <p:nvPicPr>
          <p:cNvPr id="22" name="Picture 21"/>
          <p:cNvPicPr>
            <a:picLocks noChangeAspect="1"/>
          </p:cNvPicPr>
          <p:nvPr/>
        </p:nvPicPr>
        <p:blipFill>
          <a:blip r:embed="rId5">
            <a:duotone>
              <a:schemeClr val="accent6">
                <a:shade val="45000"/>
                <a:satMod val="135000"/>
              </a:schemeClr>
              <a:prstClr val="white"/>
            </a:duotone>
          </a:blip>
          <a:stretch>
            <a:fillRect/>
          </a:stretch>
        </p:blipFill>
        <p:spPr>
          <a:xfrm flipH="1">
            <a:off x="4947360" y="4316504"/>
            <a:ext cx="658693" cy="487253"/>
          </a:xfrm>
          <a:prstGeom prst="rect">
            <a:avLst/>
          </a:prstGeom>
        </p:spPr>
      </p:pic>
      <p:pic>
        <p:nvPicPr>
          <p:cNvPr id="24" name="Picture 23"/>
          <p:cNvPicPr>
            <a:picLocks noChangeAspect="1"/>
          </p:cNvPicPr>
          <p:nvPr/>
        </p:nvPicPr>
        <p:blipFill>
          <a:blip r:embed="rId6">
            <a:duotone>
              <a:schemeClr val="accent6">
                <a:shade val="45000"/>
                <a:satMod val="135000"/>
              </a:schemeClr>
              <a:prstClr val="white"/>
            </a:duotone>
          </a:blip>
          <a:stretch>
            <a:fillRect/>
          </a:stretch>
        </p:blipFill>
        <p:spPr>
          <a:xfrm>
            <a:off x="5246873" y="5152383"/>
            <a:ext cx="303269" cy="514639"/>
          </a:xfrm>
          <a:prstGeom prst="rect">
            <a:avLst/>
          </a:prstGeom>
        </p:spPr>
      </p:pic>
      <p:pic>
        <p:nvPicPr>
          <p:cNvPr id="25" name="Picture 24"/>
          <p:cNvPicPr>
            <a:picLocks noChangeAspect="1"/>
          </p:cNvPicPr>
          <p:nvPr/>
        </p:nvPicPr>
        <p:blipFill>
          <a:blip r:embed="rId7">
            <a:duotone>
              <a:schemeClr val="accent6">
                <a:shade val="45000"/>
                <a:satMod val="135000"/>
              </a:schemeClr>
              <a:prstClr val="white"/>
            </a:duotone>
          </a:blip>
          <a:stretch>
            <a:fillRect/>
          </a:stretch>
        </p:blipFill>
        <p:spPr>
          <a:xfrm>
            <a:off x="5166238" y="6048900"/>
            <a:ext cx="481438" cy="471998"/>
          </a:xfrm>
          <a:prstGeom prst="rect">
            <a:avLst/>
          </a:prstGeom>
        </p:spPr>
      </p:pic>
      <p:sp>
        <p:nvSpPr>
          <p:cNvPr id="13" name="Title 1"/>
          <p:cNvSpPr txBox="1">
            <a:spLocks/>
          </p:cNvSpPr>
          <p:nvPr/>
        </p:nvSpPr>
        <p:spPr bwMode="auto">
          <a:xfrm>
            <a:off x="508000" y="609600"/>
            <a:ext cx="9144000" cy="1270000"/>
          </a:xfrm>
          <a:prstGeom prst="rect">
            <a:avLst/>
          </a:prstGeom>
          <a:noFill/>
          <a:ln w="9525">
            <a:noFill/>
            <a:miter lim="800000"/>
            <a:headEnd/>
            <a:tailEnd/>
          </a:ln>
        </p:spPr>
        <p:txBody>
          <a:bodyPr vert="horz" wrap="square" lIns="101598" tIns="50798" rIns="101598" bIns="50798" numCol="1" rtlCol="0" anchor="ctr" anchorCtr="0" compatLnSpc="1">
            <a:prstTxWarp prst="textNoShape">
              <a:avLst/>
            </a:prstTxWarp>
            <a:normAutofit/>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fontAlgn="auto">
              <a:spcAft>
                <a:spcPts val="0"/>
              </a:spcAft>
              <a:defRPr/>
            </a:pPr>
            <a:r>
              <a:rPr lang="en-US" sz="4000" b="1" dirty="0" smtClean="0">
                <a:effectLst/>
                <a:ea typeface="+mj-ea"/>
                <a:cs typeface="+mj-cs"/>
              </a:rPr>
              <a:t>Basic Metrics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0160000" cy="7620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193800" y="521252"/>
            <a:ext cx="7810500" cy="656534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6"/>
            <a:ext cx="10185397" cy="7639046"/>
          </a:xfrm>
          <a:prstGeom prst="rect">
            <a:avLst/>
          </a:prstGeom>
        </p:spPr>
      </p:pic>
      <p:sp>
        <p:nvSpPr>
          <p:cNvPr id="4" name="Content Placeholder 3"/>
          <p:cNvSpPr>
            <a:spLocks noGrp="1"/>
          </p:cNvSpPr>
          <p:nvPr>
            <p:ph sz="half" idx="1"/>
          </p:nvPr>
        </p:nvSpPr>
        <p:spPr>
          <a:xfrm>
            <a:off x="490538" y="2132013"/>
            <a:ext cx="3476625" cy="4067175"/>
          </a:xfrm>
        </p:spPr>
        <p:txBody>
          <a:bodyPr rtlCol="0" anchor="ctr">
            <a:normAutofit/>
          </a:bodyPr>
          <a:lstStyle/>
          <a:p>
            <a:pPr marL="0" indent="0" algn="ctr" fontAlgn="auto">
              <a:lnSpc>
                <a:spcPct val="150000"/>
              </a:lnSpc>
              <a:spcAft>
                <a:spcPts val="0"/>
              </a:spcAft>
              <a:buFont typeface="Arial" charset="0"/>
              <a:buNone/>
              <a:defRPr/>
            </a:pPr>
            <a:r>
              <a:rPr lang="en-US" sz="4000" b="1" dirty="0">
                <a:solidFill>
                  <a:schemeClr val="accent2"/>
                </a:solidFill>
                <a:ea typeface="+mn-ea"/>
                <a:cs typeface="+mn-cs"/>
              </a:rPr>
              <a:t>ACQUISITION</a:t>
            </a:r>
          </a:p>
          <a:p>
            <a:pPr marL="0" indent="0" algn="ctr" fontAlgn="auto">
              <a:lnSpc>
                <a:spcPct val="150000"/>
              </a:lnSpc>
              <a:spcAft>
                <a:spcPts val="0"/>
              </a:spcAft>
              <a:buFont typeface="Arial" charset="0"/>
              <a:buNone/>
              <a:defRPr/>
            </a:pPr>
            <a:r>
              <a:rPr lang="en-US" sz="4000" b="1" dirty="0">
                <a:solidFill>
                  <a:schemeClr val="accent4"/>
                </a:solidFill>
                <a:ea typeface="+mn-ea"/>
                <a:cs typeface="+mn-cs"/>
              </a:rPr>
              <a:t>ENGAGEMENT</a:t>
            </a:r>
          </a:p>
          <a:p>
            <a:pPr marL="0" indent="0" algn="ctr" fontAlgn="auto">
              <a:lnSpc>
                <a:spcPct val="150000"/>
              </a:lnSpc>
              <a:spcAft>
                <a:spcPts val="0"/>
              </a:spcAft>
              <a:buFont typeface="Arial" charset="0"/>
              <a:buNone/>
              <a:defRPr/>
            </a:pPr>
            <a:r>
              <a:rPr lang="en-US" sz="4000" b="1" dirty="0">
                <a:solidFill>
                  <a:schemeClr val="accent3"/>
                </a:solidFill>
                <a:ea typeface="+mn-ea"/>
                <a:cs typeface="+mn-cs"/>
              </a:rPr>
              <a:t>OUTCOMES</a:t>
            </a:r>
          </a:p>
        </p:txBody>
      </p:sp>
      <p:sp>
        <p:nvSpPr>
          <p:cNvPr id="5" name="Content Placeholder 4"/>
          <p:cNvSpPr>
            <a:spLocks noGrp="1"/>
          </p:cNvSpPr>
          <p:nvPr>
            <p:ph sz="half" idx="2"/>
          </p:nvPr>
        </p:nvSpPr>
        <p:spPr>
          <a:xfrm>
            <a:off x="4614863" y="2381250"/>
            <a:ext cx="5278437" cy="4781550"/>
          </a:xfrm>
        </p:spPr>
        <p:txBody>
          <a:bodyPr rtlCol="0">
            <a:normAutofit/>
          </a:bodyPr>
          <a:lstStyle/>
          <a:p>
            <a:pPr marL="0" indent="0" fontAlgn="auto">
              <a:spcAft>
                <a:spcPts val="0"/>
              </a:spcAft>
              <a:buFont typeface="Arial" charset="0"/>
              <a:buNone/>
              <a:defRPr/>
            </a:pPr>
            <a:r>
              <a:rPr lang="en-US" sz="2700" b="1" i="1" dirty="0">
                <a:ea typeface="+mn-ea"/>
                <a:cs typeface="+mn-cs"/>
              </a:rPr>
              <a:t>Key Performance Indicator </a:t>
            </a:r>
            <a:r>
              <a:rPr lang="en-US" sz="2700" dirty="0">
                <a:ea typeface="+mn-ea"/>
                <a:cs typeface="+mn-cs"/>
              </a:rPr>
              <a:t>(KPI)</a:t>
            </a:r>
          </a:p>
          <a:p>
            <a:pPr marL="0" indent="0" fontAlgn="auto">
              <a:spcAft>
                <a:spcPts val="0"/>
              </a:spcAft>
              <a:buFont typeface="Arial" charset="0"/>
              <a:buNone/>
              <a:defRPr/>
            </a:pPr>
            <a:r>
              <a:rPr lang="en-US" sz="2000" dirty="0">
                <a:ea typeface="+mn-ea"/>
                <a:cs typeface="+mn-cs"/>
              </a:rPr>
              <a:t>A metric to help understand how your website is performing against your objectives.</a:t>
            </a:r>
          </a:p>
          <a:p>
            <a:pPr marL="0" indent="0" fontAlgn="auto">
              <a:spcAft>
                <a:spcPts val="0"/>
              </a:spcAft>
              <a:buFont typeface="Arial" charset="0"/>
              <a:buNone/>
              <a:defRPr/>
            </a:pPr>
            <a:endParaRPr lang="en-US" sz="2000" dirty="0">
              <a:ea typeface="+mn-ea"/>
              <a:cs typeface="+mn-cs"/>
            </a:endParaRPr>
          </a:p>
          <a:p>
            <a:pPr lvl="1" fontAlgn="auto">
              <a:spcAft>
                <a:spcPts val="0"/>
              </a:spcAft>
              <a:buFont typeface="Arial"/>
              <a:buChar char="–"/>
              <a:defRPr/>
            </a:pPr>
            <a:r>
              <a:rPr lang="en-US" sz="2200" dirty="0">
                <a:ea typeface="+mn-ea"/>
              </a:rPr>
              <a:t>Conversion Rate</a:t>
            </a:r>
          </a:p>
          <a:p>
            <a:pPr lvl="1" fontAlgn="auto">
              <a:spcAft>
                <a:spcPts val="0"/>
              </a:spcAft>
              <a:buFont typeface="Arial"/>
              <a:buChar char="–"/>
              <a:defRPr/>
            </a:pPr>
            <a:r>
              <a:rPr lang="en-US" sz="2200" dirty="0">
                <a:ea typeface="+mn-ea"/>
              </a:rPr>
              <a:t>Cost Per Conversion</a:t>
            </a:r>
          </a:p>
          <a:p>
            <a:pPr lvl="1" fontAlgn="auto">
              <a:spcAft>
                <a:spcPts val="0"/>
              </a:spcAft>
              <a:buFont typeface="Arial"/>
              <a:buChar char="–"/>
              <a:defRPr/>
            </a:pPr>
            <a:r>
              <a:rPr lang="en-US" sz="2200" dirty="0">
                <a:ea typeface="+mn-ea"/>
              </a:rPr>
              <a:t>Cost Per Acquisition (CPA)</a:t>
            </a:r>
          </a:p>
          <a:p>
            <a:pPr lvl="1" fontAlgn="auto">
              <a:spcAft>
                <a:spcPts val="0"/>
              </a:spcAft>
              <a:buFont typeface="Arial"/>
              <a:buChar char="–"/>
              <a:defRPr/>
            </a:pPr>
            <a:r>
              <a:rPr lang="en-US" sz="2200" dirty="0">
                <a:ea typeface="+mn-ea"/>
              </a:rPr>
              <a:t>Bounce Rate</a:t>
            </a:r>
          </a:p>
          <a:p>
            <a:pPr lvl="1" fontAlgn="auto">
              <a:spcAft>
                <a:spcPts val="0"/>
              </a:spcAft>
              <a:buFont typeface="Arial"/>
              <a:buChar char="–"/>
              <a:defRPr/>
            </a:pPr>
            <a:r>
              <a:rPr lang="en-US" sz="2200" dirty="0">
                <a:ea typeface="+mn-ea"/>
              </a:rPr>
              <a:t>Visits Per Day</a:t>
            </a:r>
          </a:p>
          <a:p>
            <a:pPr lvl="1" fontAlgn="auto">
              <a:spcAft>
                <a:spcPts val="0"/>
              </a:spcAft>
              <a:buFont typeface="Arial"/>
              <a:buChar char="–"/>
              <a:defRPr/>
            </a:pPr>
            <a:r>
              <a:rPr lang="en-US" sz="2200" dirty="0">
                <a:ea typeface="+mn-ea"/>
              </a:rPr>
              <a:t>Revenue Per Visit</a:t>
            </a:r>
          </a:p>
          <a:p>
            <a:pPr fontAlgn="auto">
              <a:spcAft>
                <a:spcPts val="0"/>
              </a:spcAft>
              <a:buFont typeface="Arial"/>
              <a:buChar char="•"/>
              <a:defRPr/>
            </a:pPr>
            <a:endParaRPr lang="en-US" sz="2700" dirty="0">
              <a:ea typeface="+mn-ea"/>
              <a:cs typeface="+mn-cs"/>
            </a:endParaRPr>
          </a:p>
        </p:txBody>
      </p:sp>
      <p:cxnSp>
        <p:nvCxnSpPr>
          <p:cNvPr id="8" name="Straight Connector 7"/>
          <p:cNvCxnSpPr/>
          <p:nvPr/>
        </p:nvCxnSpPr>
        <p:spPr>
          <a:xfrm>
            <a:off x="4283075" y="2381250"/>
            <a:ext cx="0" cy="4067175"/>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bwMode="auto">
          <a:xfrm>
            <a:off x="508000" y="965200"/>
            <a:ext cx="9144000" cy="1270000"/>
          </a:xfrm>
          <a:prstGeom prst="rect">
            <a:avLst/>
          </a:prstGeom>
          <a:noFill/>
          <a:ln w="9525">
            <a:noFill/>
            <a:miter lim="800000"/>
            <a:headEnd/>
            <a:tailEnd/>
          </a:ln>
        </p:spPr>
        <p:txBody>
          <a:bodyPr vert="horz" wrap="square" lIns="101598" tIns="50798" rIns="101598" bIns="50798" numCol="1" rtlCol="0" anchor="ctr" anchorCtr="0" compatLnSpc="1">
            <a:prstTxWarp prst="textNoShape">
              <a:avLst/>
            </a:prstTxWarp>
            <a:normAutofit/>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fontAlgn="auto">
              <a:spcAft>
                <a:spcPts val="0"/>
              </a:spcAft>
              <a:defRPr/>
            </a:pPr>
            <a:r>
              <a:rPr lang="en-US" sz="4000" b="1" dirty="0" smtClean="0">
                <a:effectLst/>
                <a:ea typeface="+mj-ea"/>
                <a:cs typeface="+mj-cs"/>
              </a:rPr>
              <a:t>Strategy and Success</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9046"/>
            <a:ext cx="10185397" cy="7639046"/>
          </a:xfrm>
          <a:prstGeom prst="rect">
            <a:avLst/>
          </a:prstGeom>
        </p:spPr>
      </p:pic>
      <p:pic>
        <p:nvPicPr>
          <p:cNvPr id="4" name="Picture 3"/>
          <p:cNvPicPr>
            <a:picLocks noChangeAspect="1"/>
          </p:cNvPicPr>
          <p:nvPr/>
        </p:nvPicPr>
        <p:blipFill>
          <a:blip r:embed="rId4">
            <a:duotone>
              <a:schemeClr val="accent5">
                <a:shade val="45000"/>
                <a:satMod val="135000"/>
              </a:schemeClr>
              <a:prstClr val="white"/>
            </a:duotone>
          </a:blip>
          <a:stretch>
            <a:fillRect/>
          </a:stretch>
        </p:blipFill>
        <p:spPr>
          <a:xfrm>
            <a:off x="1498600" y="1877181"/>
            <a:ext cx="7164294" cy="4714962"/>
          </a:xfrm>
          <a:prstGeom prst="rect">
            <a:avLst/>
          </a:prstGeom>
        </p:spPr>
      </p:pic>
      <p:sp>
        <p:nvSpPr>
          <p:cNvPr id="5" name="Content Placeholder 2"/>
          <p:cNvSpPr txBox="1">
            <a:spLocks/>
          </p:cNvSpPr>
          <p:nvPr/>
        </p:nvSpPr>
        <p:spPr>
          <a:xfrm>
            <a:off x="8051800" y="2819400"/>
            <a:ext cx="1865313" cy="1635125"/>
          </a:xfrm>
          <a:prstGeom prst="rect">
            <a:avLst/>
          </a:prstGeom>
        </p:spPr>
        <p:txBody>
          <a:bodyPr lIns="101599" tIns="50799" rIns="101599" bIns="50799">
            <a:normAutofit/>
          </a:bodyPr>
          <a:lstStyle/>
          <a:p>
            <a:pPr defTabSz="457200">
              <a:lnSpc>
                <a:spcPct val="70000"/>
              </a:lnSpc>
              <a:spcBef>
                <a:spcPct val="20000"/>
              </a:spcBef>
              <a:buFont typeface="Arial" pitchFamily="34" charset="0"/>
              <a:buNone/>
            </a:pPr>
            <a:r>
              <a:rPr lang="en-US" sz="3200" b="1" i="1" dirty="0">
                <a:solidFill>
                  <a:srgbClr val="9BBB59"/>
                </a:solidFill>
                <a:effectLst>
                  <a:outerShdw blurRad="38100" dist="38100" dir="2700000" algn="tl">
                    <a:srgbClr val="C0C0C0"/>
                  </a:outerShdw>
                </a:effectLst>
                <a:latin typeface="Calibri" pitchFamily="34" charset="0"/>
              </a:rPr>
              <a:t>Organic</a:t>
            </a:r>
          </a:p>
          <a:p>
            <a:pPr defTabSz="457200">
              <a:lnSpc>
                <a:spcPct val="70000"/>
              </a:lnSpc>
              <a:spcBef>
                <a:spcPct val="20000"/>
              </a:spcBef>
              <a:buFont typeface="Arial" pitchFamily="34" charset="0"/>
              <a:buNone/>
            </a:pPr>
            <a:r>
              <a:rPr lang="en-US" sz="3200" b="1" i="1" dirty="0">
                <a:solidFill>
                  <a:srgbClr val="9BBB59"/>
                </a:solidFill>
                <a:effectLst>
                  <a:outerShdw blurRad="38100" dist="38100" dir="2700000" algn="tl">
                    <a:srgbClr val="C0C0C0"/>
                  </a:outerShdw>
                </a:effectLst>
                <a:latin typeface="Calibri" pitchFamily="34" charset="0"/>
              </a:rPr>
              <a:t>Search</a:t>
            </a:r>
          </a:p>
        </p:txBody>
      </p:sp>
      <p:sp>
        <p:nvSpPr>
          <p:cNvPr id="11268" name="Content Placeholder 2"/>
          <p:cNvSpPr txBox="1">
            <a:spLocks/>
          </p:cNvSpPr>
          <p:nvPr/>
        </p:nvSpPr>
        <p:spPr bwMode="auto">
          <a:xfrm>
            <a:off x="952500" y="5994400"/>
            <a:ext cx="23749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9" tIns="50799" rIns="101599" bIns="50799"/>
          <a:lstStyle/>
          <a:p>
            <a:pPr>
              <a:lnSpc>
                <a:spcPct val="70000"/>
              </a:lnSpc>
              <a:spcBef>
                <a:spcPct val="20000"/>
              </a:spcBef>
              <a:buFont typeface="Arial" pitchFamily="34" charset="0"/>
              <a:buNone/>
            </a:pPr>
            <a:r>
              <a:rPr lang="en-US" sz="3600" b="1" i="1" dirty="0">
                <a:solidFill>
                  <a:srgbClr val="9BBB59"/>
                </a:solidFill>
                <a:effectLst>
                  <a:outerShdw blurRad="38100" dist="38100" dir="2700000" algn="tl">
                    <a:srgbClr val="C0C0C0"/>
                  </a:outerShdw>
                </a:effectLst>
                <a:latin typeface="Calibri" pitchFamily="34" charset="0"/>
                <a:ea typeface="ＭＳ Ｐゴシック" pitchFamily="-84" charset="-128"/>
              </a:rPr>
              <a:t>Email</a:t>
            </a:r>
          </a:p>
          <a:p>
            <a:pPr>
              <a:lnSpc>
                <a:spcPct val="70000"/>
              </a:lnSpc>
              <a:spcBef>
                <a:spcPct val="20000"/>
              </a:spcBef>
              <a:buFont typeface="Arial" pitchFamily="34" charset="0"/>
              <a:buNone/>
            </a:pPr>
            <a:r>
              <a:rPr lang="en-US" sz="3600" b="1" i="1" dirty="0">
                <a:solidFill>
                  <a:srgbClr val="9BBB59"/>
                </a:solidFill>
                <a:effectLst>
                  <a:outerShdw blurRad="38100" dist="38100" dir="2700000" algn="tl">
                    <a:srgbClr val="C0C0C0"/>
                  </a:outerShdw>
                </a:effectLst>
                <a:latin typeface="Calibri" pitchFamily="34" charset="0"/>
                <a:ea typeface="ＭＳ Ｐゴシック" pitchFamily="-84" charset="-128"/>
              </a:rPr>
              <a:t>Marketing</a:t>
            </a:r>
          </a:p>
        </p:txBody>
      </p:sp>
      <p:sp>
        <p:nvSpPr>
          <p:cNvPr id="123909" name="Content Placeholder 2"/>
          <p:cNvSpPr>
            <a:spLocks noGrp="1"/>
          </p:cNvSpPr>
          <p:nvPr>
            <p:ph idx="4294967295"/>
          </p:nvPr>
        </p:nvSpPr>
        <p:spPr>
          <a:xfrm>
            <a:off x="584200" y="1973262"/>
            <a:ext cx="1670050" cy="846138"/>
          </a:xfrm>
        </p:spPr>
        <p:txBody>
          <a:bodyPr/>
          <a:lstStyle/>
          <a:p>
            <a:pPr marL="0" indent="0" algn="ctr">
              <a:lnSpc>
                <a:spcPct val="70000"/>
              </a:lnSpc>
              <a:buFont typeface="Arial" pitchFamily="34" charset="0"/>
              <a:buNone/>
            </a:pPr>
            <a:r>
              <a:rPr lang="en-US" b="1" i="1" dirty="0" smtClean="0">
                <a:solidFill>
                  <a:srgbClr val="9BBB59"/>
                </a:solidFill>
                <a:ea typeface="ＭＳ Ｐゴシック" pitchFamily="-84" charset="-128"/>
              </a:rPr>
              <a:t>Paid</a:t>
            </a:r>
          </a:p>
          <a:p>
            <a:pPr marL="0" indent="0" algn="ctr">
              <a:lnSpc>
                <a:spcPct val="70000"/>
              </a:lnSpc>
              <a:buFont typeface="Arial" pitchFamily="34" charset="0"/>
              <a:buNone/>
            </a:pPr>
            <a:r>
              <a:rPr lang="en-US" b="1" i="1" dirty="0" smtClean="0">
                <a:solidFill>
                  <a:srgbClr val="9BBB59"/>
                </a:solidFill>
                <a:ea typeface="ＭＳ Ｐゴシック" pitchFamily="-84" charset="-128"/>
              </a:rPr>
              <a:t>Search</a:t>
            </a:r>
          </a:p>
        </p:txBody>
      </p:sp>
      <p:sp>
        <p:nvSpPr>
          <p:cNvPr id="8" name="Title 1"/>
          <p:cNvSpPr txBox="1">
            <a:spLocks/>
          </p:cNvSpPr>
          <p:nvPr/>
        </p:nvSpPr>
        <p:spPr bwMode="auto">
          <a:xfrm>
            <a:off x="508000" y="533400"/>
            <a:ext cx="9144000" cy="1270000"/>
          </a:xfrm>
          <a:prstGeom prst="rect">
            <a:avLst/>
          </a:prstGeom>
          <a:noFill/>
          <a:ln w="9525">
            <a:noFill/>
            <a:miter lim="800000"/>
            <a:headEnd/>
            <a:tailEnd/>
          </a:ln>
        </p:spPr>
        <p:txBody>
          <a:bodyPr vert="horz" wrap="square" lIns="101598" tIns="50798" rIns="101598" bIns="50798" numCol="1" rtlCol="0" anchor="ctr" anchorCtr="0" compatLnSpc="1">
            <a:prstTxWarp prst="textNoShape">
              <a:avLst/>
            </a:prstTxWarp>
            <a:normAutofit/>
          </a:bodyPr>
          <a:lstStyle>
            <a:lvl1pPr algn="ctr" defTabSz="1014413" rtl="0" eaLnBrk="0" fontAlgn="base" hangingPunct="0">
              <a:spcBef>
                <a:spcPct val="0"/>
              </a:spcBef>
              <a:spcAft>
                <a:spcPct val="0"/>
              </a:spcAft>
              <a:defRPr sz="4900" kern="1200">
                <a:solidFill>
                  <a:schemeClr val="tx1"/>
                </a:solidFill>
                <a:latin typeface="+mj-lt"/>
                <a:ea typeface="ＭＳ Ｐゴシック" charset="0"/>
                <a:cs typeface="ＭＳ Ｐゴシック" charset="0"/>
              </a:defRPr>
            </a:lvl1pPr>
            <a:lvl2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2pPr>
            <a:lvl3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3pPr>
            <a:lvl4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4pPr>
            <a:lvl5pPr algn="ctr" defTabSz="1014413" rtl="0" eaLnBrk="0" fontAlgn="base" hangingPunct="0">
              <a:spcBef>
                <a:spcPct val="0"/>
              </a:spcBef>
              <a:spcAft>
                <a:spcPct val="0"/>
              </a:spcAft>
              <a:defRPr sz="4900">
                <a:solidFill>
                  <a:schemeClr val="tx1"/>
                </a:solidFill>
                <a:latin typeface="Calibri" pitchFamily="34" charset="0"/>
                <a:ea typeface="ＭＳ Ｐゴシック" charset="0"/>
                <a:cs typeface="ＭＳ Ｐゴシック"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a:lstStyle>
          <a:p>
            <a:pPr fontAlgn="auto">
              <a:spcAft>
                <a:spcPts val="0"/>
              </a:spcAft>
              <a:defRPr/>
            </a:pPr>
            <a:r>
              <a:rPr lang="en-US" sz="4000" b="1" dirty="0" smtClean="0">
                <a:effectLst/>
                <a:ea typeface="+mj-ea"/>
                <a:cs typeface="+mj-cs"/>
              </a:rPr>
              <a:t>Segmentation</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4" name="Rectangle 3"/>
          <p:cNvSpPr/>
          <p:nvPr/>
        </p:nvSpPr>
        <p:spPr>
          <a:xfrm>
            <a:off x="-25400" y="0"/>
            <a:ext cx="10185400" cy="7620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3324761"/>
            <a:ext cx="10160000" cy="1323439"/>
          </a:xfrm>
          <a:prstGeom prst="rect">
            <a:avLst/>
          </a:prstGeom>
          <a:noFill/>
        </p:spPr>
        <p:txBody>
          <a:bodyPr wrap="square" rtlCol="0">
            <a:spAutoFit/>
          </a:bodyPr>
          <a:lstStyle/>
          <a:p>
            <a:r>
              <a:rPr lang="en-US" sz="4000" b="1" dirty="0" smtClean="0">
                <a:solidFill>
                  <a:schemeClr val="tx1"/>
                </a:solidFill>
                <a:effectLst/>
                <a:latin typeface="Calibri"/>
                <a:cs typeface="Calibri"/>
              </a:rPr>
              <a:t>Any questions about </a:t>
            </a:r>
            <a:br>
              <a:rPr lang="en-US" sz="4000" b="1" dirty="0" smtClean="0">
                <a:solidFill>
                  <a:schemeClr val="tx1"/>
                </a:solidFill>
                <a:effectLst/>
                <a:latin typeface="Calibri"/>
                <a:cs typeface="Calibri"/>
              </a:rPr>
            </a:br>
            <a:r>
              <a:rPr lang="en-US" sz="4000" b="1" dirty="0" smtClean="0">
                <a:solidFill>
                  <a:schemeClr val="tx1"/>
                </a:solidFill>
                <a:effectLst/>
                <a:latin typeface="Calibri"/>
                <a:cs typeface="Calibri"/>
              </a:rPr>
              <a:t>Website Analytics?</a:t>
            </a:r>
            <a:endParaRPr lang="en-US" sz="4400" b="1" dirty="0">
              <a:solidFill>
                <a:schemeClr val="tx1"/>
              </a:solidFill>
              <a:effectLst/>
              <a:latin typeface="Calibri"/>
              <a:cs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9046"/>
            <a:ext cx="10185397" cy="763904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886200"/>
            <a:ext cx="10160000" cy="1143000"/>
          </a:xfrm>
          <a:prstGeom prst="rect">
            <a:avLst/>
          </a:prstGeom>
        </p:spPr>
        <p:txBody>
          <a:bodyPr/>
          <a:lstStyle/>
          <a:p>
            <a:pPr defTabSz="1014413" eaLnBrk="0" hangingPunct="0"/>
            <a:r>
              <a:rPr lang="en-US" sz="4900" b="1" dirty="0" smtClean="0">
                <a:solidFill>
                  <a:schemeClr val="tx1"/>
                </a:solidFill>
                <a:effectLst/>
                <a:latin typeface="Calibri" pitchFamily="34" charset="0"/>
                <a:ea typeface="ＭＳ Ｐゴシック" pitchFamily="-84" charset="-128"/>
              </a:rPr>
              <a:t>Toolkit Website</a:t>
            </a:r>
            <a:endParaRPr lang="en-US" sz="4900" b="1" dirty="0">
              <a:solidFill>
                <a:schemeClr val="tx1"/>
              </a:solidFill>
              <a:effectLst/>
              <a:latin typeface="Calibri" pitchFamily="34" charset="0"/>
              <a:ea typeface="ＭＳ Ｐゴシック" pitchFamily="-84" charset="-128"/>
            </a:endParaRPr>
          </a:p>
        </p:txBody>
      </p:sp>
      <p:sp>
        <p:nvSpPr>
          <p:cNvPr id="3" name="Content Placeholder 2"/>
          <p:cNvSpPr txBox="1">
            <a:spLocks/>
          </p:cNvSpPr>
          <p:nvPr/>
        </p:nvSpPr>
        <p:spPr>
          <a:xfrm>
            <a:off x="1270000" y="4800600"/>
            <a:ext cx="8229600" cy="4525963"/>
          </a:xfrm>
          <a:prstGeom prst="rect">
            <a:avLst/>
          </a:prstGeom>
        </p:spPr>
        <p:txBody>
          <a:bodyPr/>
          <a:lstStyle/>
          <a:p>
            <a:pPr defTabSz="1014413" eaLnBrk="0" hangingPunct="0">
              <a:spcBef>
                <a:spcPct val="20000"/>
              </a:spcBef>
            </a:pPr>
            <a:r>
              <a:rPr lang="en-US" sz="3600" dirty="0" err="1" smtClean="0">
                <a:solidFill>
                  <a:schemeClr val="tx1"/>
                </a:solidFill>
                <a:effectLst>
                  <a:outerShdw blurRad="38100" dist="38100" dir="2700000" algn="tl">
                    <a:srgbClr val="C0C0C0"/>
                  </a:outerShdw>
                </a:effectLst>
                <a:latin typeface="Calibri" pitchFamily="34" charset="0"/>
                <a:ea typeface="ＭＳ Ｐゴシック" pitchFamily="-84" charset="-128"/>
              </a:rPr>
              <a:t>www.historiccoastculture.com</a:t>
            </a:r>
            <a:r>
              <a:rPr lang="en-US" sz="3600" dirty="0" smtClean="0">
                <a:solidFill>
                  <a:schemeClr val="tx1"/>
                </a:solidFill>
                <a:effectLst>
                  <a:outerShdw blurRad="38100" dist="38100" dir="2700000" algn="tl">
                    <a:srgbClr val="C0C0C0"/>
                  </a:outerShdw>
                </a:effectLst>
                <a:latin typeface="Calibri" pitchFamily="34" charset="0"/>
                <a:ea typeface="ＭＳ Ｐゴシック" pitchFamily="-84" charset="-128"/>
              </a:rPr>
              <a:t>/toolkit</a:t>
            </a:r>
          </a:p>
          <a:p>
            <a:pPr defTabSz="1014413" eaLnBrk="0" hangingPunct="0">
              <a:spcBef>
                <a:spcPct val="20000"/>
              </a:spcBef>
            </a:pPr>
            <a:r>
              <a:rPr lang="en-US" sz="3600" dirty="0" smtClean="0">
                <a:solidFill>
                  <a:schemeClr val="tx1"/>
                </a:solidFill>
                <a:effectLst>
                  <a:outerShdw blurRad="38100" dist="38100" dir="2700000" algn="tl">
                    <a:srgbClr val="C0C0C0"/>
                  </a:outerShdw>
                </a:effectLst>
                <a:latin typeface="Calibri" pitchFamily="34" charset="0"/>
                <a:ea typeface="ＭＳ Ｐゴシック" pitchFamily="-84" charset="-128"/>
              </a:rPr>
              <a:t>Upcoming workshops:</a:t>
            </a:r>
          </a:p>
          <a:p>
            <a:pPr marL="2171700" lvl="4" indent="-342900" algn="l" defTabSz="1014413" eaLnBrk="0" hangingPunct="0">
              <a:spcBef>
                <a:spcPct val="20000"/>
              </a:spcBef>
              <a:buFont typeface="Arial"/>
              <a:buChar char="•"/>
            </a:pPr>
            <a:r>
              <a:rPr lang="en-US" sz="2400" dirty="0" smtClean="0">
                <a:solidFill>
                  <a:schemeClr val="tx1"/>
                </a:solidFill>
                <a:effectLst>
                  <a:outerShdw blurRad="38100" dist="38100" dir="2700000" algn="tl">
                    <a:srgbClr val="C0C0C0"/>
                  </a:outerShdw>
                </a:effectLst>
                <a:latin typeface="Calibri" pitchFamily="34" charset="0"/>
                <a:ea typeface="ＭＳ Ｐゴシック" pitchFamily="-84" charset="-128"/>
              </a:rPr>
              <a:t>Pre-launch marketing review/Q&amp;A</a:t>
            </a:r>
          </a:p>
          <a:p>
            <a:pPr marL="2171700" lvl="4" indent="-342900" algn="l" defTabSz="1014413" eaLnBrk="0" hangingPunct="0">
              <a:spcBef>
                <a:spcPct val="20000"/>
              </a:spcBef>
              <a:buFont typeface="Arial"/>
              <a:buChar char="•"/>
            </a:pPr>
            <a:r>
              <a:rPr lang="en-US" sz="2400" dirty="0" smtClean="0">
                <a:solidFill>
                  <a:schemeClr val="tx1"/>
                </a:solidFill>
                <a:effectLst>
                  <a:outerShdw blurRad="38100" dist="38100" dir="2700000" algn="tl">
                    <a:srgbClr val="C0C0C0"/>
                  </a:outerShdw>
                </a:effectLst>
                <a:latin typeface="Calibri" pitchFamily="34" charset="0"/>
                <a:ea typeface="ＭＳ Ｐゴシック" pitchFamily="-84" charset="-128"/>
              </a:rPr>
              <a:t>Post-launch review/Q&amp;A</a:t>
            </a:r>
          </a:p>
          <a:p>
            <a:pPr marL="2171700" lvl="4" indent="-342900" algn="l" defTabSz="1014413" eaLnBrk="0" hangingPunct="0">
              <a:spcBef>
                <a:spcPct val="20000"/>
              </a:spcBef>
              <a:buFont typeface="Arial"/>
              <a:buChar char="•"/>
            </a:pPr>
            <a:r>
              <a:rPr lang="en-US" sz="2400" dirty="0" smtClean="0">
                <a:solidFill>
                  <a:schemeClr val="tx1"/>
                </a:solidFill>
                <a:effectLst>
                  <a:outerShdw blurRad="38100" dist="38100" dir="2700000" algn="tl">
                    <a:srgbClr val="C0C0C0"/>
                  </a:outerShdw>
                </a:effectLst>
                <a:latin typeface="Calibri" pitchFamily="34" charset="0"/>
                <a:ea typeface="ＭＳ Ｐゴシック" pitchFamily="-84" charset="-128"/>
              </a:rPr>
              <a:t>Campaign effectiveness review/Q&amp;A</a:t>
            </a:r>
            <a:endParaRPr lang="en-US" sz="2400" dirty="0">
              <a:solidFill>
                <a:schemeClr val="tx1"/>
              </a:solidFill>
              <a:effectLst>
                <a:outerShdw blurRad="38100" dist="38100" dir="2700000" algn="tl">
                  <a:srgbClr val="C0C0C0"/>
                </a:outerShdw>
              </a:effectLst>
              <a:latin typeface="Calibri" pitchFamily="34" charset="0"/>
              <a:ea typeface="ＭＳ Ｐゴシック" pitchFamily="-84" charset="-128"/>
            </a:endParaRPr>
          </a:p>
        </p:txBody>
      </p:sp>
      <p:pic>
        <p:nvPicPr>
          <p:cNvPr id="4" name="Picture 3"/>
          <p:cNvPicPr>
            <a:picLocks noChangeAspect="1"/>
          </p:cNvPicPr>
          <p:nvPr/>
        </p:nvPicPr>
        <p:blipFill>
          <a:blip r:embed="rId2"/>
          <a:stretch>
            <a:fillRect/>
          </a:stretch>
        </p:blipFill>
        <p:spPr>
          <a:xfrm>
            <a:off x="1879600" y="914400"/>
            <a:ext cx="6191889" cy="2057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p:cNvSpPr>
          <p:nvPr/>
        </p:nvSpPr>
        <p:spPr bwMode="auto">
          <a:xfrm>
            <a:off x="914400" y="7239000"/>
            <a:ext cx="9017000" cy="279400"/>
          </a:xfrm>
          <a:prstGeom prst="rect">
            <a:avLst/>
          </a:prstGeom>
          <a:noFill/>
          <a:ln w="12700">
            <a:noFill/>
            <a:miter lim="800000"/>
            <a:headEnd/>
            <a:tailEnd/>
          </a:ln>
        </p:spPr>
        <p:txBody>
          <a:bodyPr lIns="0" tIns="0" rIns="0" bIns="0" anchor="ctr"/>
          <a:lstStyle/>
          <a:p>
            <a:pPr algn="l">
              <a:lnSpc>
                <a:spcPct val="90000"/>
              </a:lnSpc>
            </a:pPr>
            <a:r>
              <a:rPr lang="en-US" sz="1400" baseline="7000">
                <a:solidFill>
                  <a:srgbClr val="B3B3B3"/>
                </a:solidFill>
                <a:effectLst/>
                <a:latin typeface="Airla" charset="0"/>
                <a:sym typeface="Myriad Pro" pitchFamily="34" charset="0"/>
              </a:rPr>
              <a:t>© </a:t>
            </a:r>
            <a:r>
              <a:rPr lang="en-US" sz="1400" baseline="7000" smtClean="0">
                <a:solidFill>
                  <a:srgbClr val="B3B3B3"/>
                </a:solidFill>
                <a:effectLst/>
                <a:latin typeface="Airla" charset="0"/>
                <a:sym typeface="Myriad Pro" pitchFamily="34" charset="0"/>
              </a:rPr>
              <a:t>2013 </a:t>
            </a:r>
            <a:r>
              <a:rPr lang="en-US" sz="1400" baseline="7000">
                <a:solidFill>
                  <a:srgbClr val="B3B3B3"/>
                </a:solidFill>
                <a:effectLst/>
                <a:latin typeface="Airla" charset="0"/>
                <a:sym typeface="Myriad Pro" pitchFamily="34" charset="0"/>
              </a:rPr>
              <a:t>Shepherd.  All rights reserved. Any duplication, reproduction or usage of this document or any portion thereof without the written consent</a:t>
            </a:r>
          </a:p>
          <a:p>
            <a:pPr algn="l">
              <a:lnSpc>
                <a:spcPct val="90000"/>
              </a:lnSpc>
            </a:pPr>
            <a:r>
              <a:rPr lang="en-US" sz="1400" baseline="7000">
                <a:solidFill>
                  <a:srgbClr val="B3B3B3"/>
                </a:solidFill>
                <a:effectLst/>
                <a:latin typeface="Airla" charset="0"/>
                <a:sym typeface="Myriad Pro" pitchFamily="34" charset="0"/>
              </a:rPr>
              <a:t>from Shepherd is prohibited.</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6632</TotalTime>
  <Pages>0</Pages>
  <Words>2158</Words>
  <Characters>0</Characters>
  <Application>Microsoft Macintosh PowerPoint</Application>
  <PresentationFormat>Custom</PresentationFormat>
  <Lines>0</Lines>
  <Paragraphs>499</Paragraphs>
  <Slides>94</Slides>
  <Notes>14</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Office Theme</vt:lpstr>
      <vt:lpstr>Florida’s Historic Coast Cultural Destination  Brand Marketing Workshop</vt:lpstr>
      <vt:lpstr>PowerPoint Presentation</vt:lpstr>
      <vt:lpstr>PowerPoint Presentation</vt:lpstr>
      <vt:lpstr>Brand Objectives </vt:lpstr>
      <vt:lpstr>PowerPoint Presentation</vt:lpstr>
      <vt:lpstr>THE BRAND IDEA</vt:lpstr>
      <vt:lpstr>The Pennants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Expectations</vt:lpstr>
      <vt:lpstr>PowerPoint Presentation</vt:lpstr>
      <vt:lpstr>Dashboards and Custom Reports</vt:lpstr>
      <vt:lpstr>Pivot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Jason</dc:creator>
  <cp:lastModifiedBy>Sarah Bishop</cp:lastModifiedBy>
  <cp:revision>119</cp:revision>
  <cp:lastPrinted>2013-10-25T17:56:38Z</cp:lastPrinted>
  <dcterms:created xsi:type="dcterms:W3CDTF">2010-10-26T15:19:46Z</dcterms:created>
  <dcterms:modified xsi:type="dcterms:W3CDTF">2013-10-28T20:27:24Z</dcterms:modified>
</cp:coreProperties>
</file>