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37" autoAdjust="0"/>
  </p:normalViewPr>
  <p:slideViewPr>
    <p:cSldViewPr snapToGrid="0" snapToObjects="1">
      <p:cViewPr>
        <p:scale>
          <a:sx n="77" d="100"/>
          <a:sy n="77" d="100"/>
        </p:scale>
        <p:origin x="-94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1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9640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7635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5045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626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844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311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4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6C00-F765-384A-A809-D8367450F40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daily.com/Main/Articles/How_to_build_a_robust_media_listfor_free_12053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chesleader.com/news-relea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1"/>
            <a:ext cx="9166859" cy="6875144"/>
          </a:xfrm>
          <a:prstGeom prst="rect">
            <a:avLst/>
          </a:prstGeom>
          <a:ln>
            <a:noFill/>
          </a:ln>
        </p:spPr>
      </p:pic>
      <p:sp>
        <p:nvSpPr>
          <p:cNvPr id="9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70000"/>
              </a:lnSpc>
            </a:pP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© 2013</a:t>
            </a: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</a:t>
            </a: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Shepherd.  All rights reserved. Any duplication, reproduction or usage of this document or any portion thereof without the written consent from Shepherd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968171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62941" y="1920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is media relations?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5853" y="2886075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Media relations is building relationships with </a:t>
            </a:r>
            <a:b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contacts at media outlets, informing the public </a:t>
            </a:r>
            <a:b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about your company or organization.</a:t>
            </a: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20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62941" y="150876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are the tools of media relations?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5853" y="2474595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Communications plan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Media list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Editorial calendar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Fact sheet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Media kit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Press releases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Pitches</a:t>
            </a: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9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662941" y="68580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Creating a Media List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05853" y="165163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“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To truly do your job, you need to be immersed in </a:t>
            </a:r>
            <a:b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</a:b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industry news and know whom you’re targeting.</a:t>
            </a:r>
            <a:r>
              <a:rPr lang="ja-JP" altLang="en-US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”</a:t>
            </a:r>
            <a:endParaRPr lang="en-US" altLang="ja-JP" sz="2500" i="0" dirty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endParaRPr lang="en-US" sz="29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Identify the story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Sharpen your focus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Create your outlet list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Fill in the gaps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Find your reporter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Use social media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Call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Monitor</a:t>
            </a: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0000"/>
              </a:lnSpc>
            </a:pPr>
            <a:r>
              <a:rPr lang="en-US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Source: Ragan</a:t>
            </a:r>
            <a:r>
              <a:rPr lang="ja-JP" altLang="en-US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’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s PR Daily - 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  <a:hlinkClick r:id="rId3"/>
              </a:rPr>
              <a:t>http://www.prdaily.com/Main/Articles/How_to_build_a_robust_media_listfor_free_12053.aspx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946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662941" y="68580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 smtClean="0">
                <a:ea typeface="ＭＳ Ｐゴシック" pitchFamily="-84" charset="-128"/>
                <a:cs typeface="Calibri"/>
              </a:rPr>
              <a:t>Communicating to the Media 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08145" y="1651634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Be succinct in presenting information</a:t>
            </a:r>
            <a:endParaRPr lang="en-US" sz="20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Familiarize yourself with the outlet/journalist you are pitching. Which reporter usuall</a:t>
            </a: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y covers topics related to your pitch? </a:t>
            </a:r>
            <a:endParaRPr lang="en-US" sz="20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Identify the best contact – Don’t send a press release to everyone in the newsroom. Identify the news assignment desk email or specific journalist. </a:t>
            </a:r>
            <a:endParaRPr lang="en-US" sz="20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Bloggers are valid members of the media. </a:t>
            </a:r>
            <a:endParaRPr lang="en-US" sz="20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Keep deadlines in mind. </a:t>
            </a:r>
          </a:p>
          <a:p>
            <a:pPr marL="868680" lvl="1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1600" b="0" i="0" dirty="0" smtClean="0">
                <a:solidFill>
                  <a:srgbClr val="000000"/>
                </a:solidFill>
                <a:ea typeface="ＭＳ Ｐゴシック" pitchFamily="-84" charset="-128"/>
              </a:rPr>
              <a:t>Magazines have longer lead times (sometimes 4-6 months in advance!). </a:t>
            </a:r>
          </a:p>
          <a:p>
            <a:pPr marL="868680" lvl="1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1600" b="0" i="0" dirty="0" smtClean="0">
                <a:solidFill>
                  <a:srgbClr val="000000"/>
                </a:solidFill>
                <a:ea typeface="ＭＳ Ｐゴシック" pitchFamily="-84" charset="-128"/>
              </a:rPr>
              <a:t>Newspaper feature stories want information 2-4 weeks in advance. </a:t>
            </a:r>
          </a:p>
          <a:p>
            <a:pPr marL="868680" lvl="1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1600" b="0" dirty="0" smtClean="0">
                <a:solidFill>
                  <a:srgbClr val="000000"/>
                </a:solidFill>
                <a:ea typeface="ＭＳ Ｐゴシック" pitchFamily="-84" charset="-128"/>
              </a:rPr>
              <a:t>If a newspaper is printed on Friday, Wednesday is typically crunch time. So, this is not the best day to reach out with a new story idea. </a:t>
            </a:r>
            <a:endParaRPr lang="en-US" sz="1600" b="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000" i="0" dirty="0" smtClean="0">
                <a:solidFill>
                  <a:srgbClr val="000000"/>
                </a:solidFill>
                <a:ea typeface="ＭＳ Ｐゴシック" pitchFamily="-84" charset="-128"/>
              </a:rPr>
              <a:t>Additional ways to get the story out: Letter to the Editor, Community Calendar, Guest articles, submit photos.</a:t>
            </a:r>
            <a:endParaRPr lang="en-US" sz="20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defTabSz="914382" eaLnBrk="1" fontAlgn="auto" hangingPunct="1">
              <a:spcAft>
                <a:spcPts val="0"/>
              </a:spcAft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60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0"/>
          </a:xfrm>
        </p:spPr>
        <p:txBody>
          <a:bodyPr rtlCol="0">
            <a:normAutofit/>
          </a:bodyPr>
          <a:lstStyle/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defTabSz="914382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62941" y="777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Press Releases – The Basics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48740" y="2125980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2900" b="1" i="0" dirty="0">
                <a:solidFill>
                  <a:srgbClr val="000000"/>
                </a:solidFill>
              </a:rPr>
              <a:t>Five Tips: On Writing A Press Release</a:t>
            </a: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Be sure to cover the basics in the first paragraph: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who, what, where, when, why and how.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Make sure you include a date and contact information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for follow up.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Use the third-person tense (for example, he, she, and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they, rather that I or we).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Stick to the facts and, if you want to share an opinion,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put it in quotes and attribute the statement.</a:t>
            </a: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Proofread the release carefully!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18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280161" y="144018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makes a story relevant?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61538" y="2390106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Timeliness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 smtClean="0">
                <a:solidFill>
                  <a:schemeClr val="tx1"/>
                </a:solidFill>
              </a:rPr>
              <a:t>Speak to the </a:t>
            </a:r>
            <a:r>
              <a:rPr lang="en-US" sz="2900" i="0" dirty="0" smtClean="0">
                <a:solidFill>
                  <a:schemeClr val="tx1"/>
                </a:solidFill>
              </a:rPr>
              <a:t>target </a:t>
            </a:r>
            <a:r>
              <a:rPr lang="en-US" sz="2900" i="0" dirty="0">
                <a:solidFill>
                  <a:schemeClr val="tx1"/>
                </a:solidFill>
              </a:rPr>
              <a:t>audience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Significance </a:t>
            </a:r>
            <a:r>
              <a:rPr lang="en-US" sz="2900" i="0" dirty="0" smtClean="0">
                <a:solidFill>
                  <a:schemeClr val="tx1"/>
                </a:solidFill>
              </a:rPr>
              <a:t>– what is the effect on the reader? How will it benefit them?</a:t>
            </a:r>
            <a:endParaRPr lang="en-US" sz="2900" i="0" dirty="0">
              <a:solidFill>
                <a:schemeClr val="tx1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 smtClean="0">
                <a:solidFill>
                  <a:schemeClr val="tx1"/>
                </a:solidFill>
              </a:rPr>
              <a:t>Prominence/Names- well known people can gain more coverage</a:t>
            </a:r>
            <a:endParaRPr lang="en-US" sz="2900" i="0" dirty="0">
              <a:solidFill>
                <a:schemeClr val="tx1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Unusualness/oddity </a:t>
            </a:r>
            <a:r>
              <a:rPr lang="en-US" sz="2900" i="0" dirty="0" smtClean="0">
                <a:solidFill>
                  <a:schemeClr val="tx1"/>
                </a:solidFill>
              </a:rPr>
              <a:t>– uncommon event or situation</a:t>
            </a:r>
            <a:endParaRPr lang="en-US" sz="2900" i="0" dirty="0">
              <a:solidFill>
                <a:schemeClr val="tx1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Human Interest </a:t>
            </a:r>
            <a:r>
              <a:rPr lang="en-US" sz="2900" i="0" dirty="0" smtClean="0">
                <a:solidFill>
                  <a:schemeClr val="tx1"/>
                </a:solidFill>
              </a:rPr>
              <a:t>– personal side of a story</a:t>
            </a:r>
            <a:endParaRPr lang="en-US" sz="29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0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897381" y="1920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Helpful </a:t>
            </a:r>
            <a:r>
              <a:rPr lang="en-US" sz="3700" b="1" dirty="0" smtClean="0">
                <a:ea typeface="ＭＳ Ｐゴシック" pitchFamily="-84" charset="-128"/>
                <a:cs typeface="Calibri"/>
              </a:rPr>
              <a:t>Tools and Advice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71512" y="2886073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i="0" dirty="0">
                <a:solidFill>
                  <a:srgbClr val="000000"/>
                </a:solidFill>
              </a:rPr>
              <a:t>Free lead services </a:t>
            </a:r>
            <a:endParaRPr lang="en-US" i="0" dirty="0" smtClean="0">
              <a:solidFill>
                <a:srgbClr val="000000"/>
              </a:solidFill>
            </a:endParaRPr>
          </a:p>
          <a:p>
            <a:pPr marL="868680" lvl="1" indent="-411480" eaLnBrk="1" hangingPunct="1">
              <a:buFont typeface="Arial"/>
              <a:buChar char="•"/>
              <a:defRPr/>
            </a:pPr>
            <a:r>
              <a:rPr lang="en-US" sz="2400" b="0" dirty="0" err="1" smtClean="0">
                <a:solidFill>
                  <a:srgbClr val="000000"/>
                </a:solidFill>
              </a:rPr>
              <a:t>Cision</a:t>
            </a:r>
            <a:r>
              <a:rPr lang="en-US" sz="2400" b="0" dirty="0" smtClean="0">
                <a:solidFill>
                  <a:srgbClr val="000000"/>
                </a:solidFill>
              </a:rPr>
              <a:t>, </a:t>
            </a:r>
            <a:r>
              <a:rPr lang="en-US" sz="2400" b="0" dirty="0" err="1" smtClean="0">
                <a:solidFill>
                  <a:srgbClr val="000000"/>
                </a:solidFill>
              </a:rPr>
              <a:t>Vocus</a:t>
            </a:r>
            <a:r>
              <a:rPr lang="en-US" sz="2400" b="0" dirty="0" smtClean="0">
                <a:solidFill>
                  <a:srgbClr val="000000"/>
                </a:solidFill>
              </a:rPr>
              <a:t>, PR Newswire, HARO, </a:t>
            </a:r>
            <a:r>
              <a:rPr lang="en-US" sz="2400" b="0" dirty="0" err="1" smtClean="0">
                <a:solidFill>
                  <a:srgbClr val="000000"/>
                </a:solidFill>
              </a:rPr>
              <a:t>TravelNews</a:t>
            </a:r>
            <a:r>
              <a:rPr lang="en-US" sz="2400" b="0" dirty="0" smtClean="0">
                <a:solidFill>
                  <a:srgbClr val="000000"/>
                </a:solidFill>
              </a:rPr>
              <a:t> Link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b="0" i="0" dirty="0" smtClean="0">
                <a:solidFill>
                  <a:srgbClr val="000000"/>
                </a:solidFill>
              </a:rPr>
              <a:t>Maximize </a:t>
            </a:r>
            <a:r>
              <a:rPr lang="en-US" b="0" i="0" dirty="0">
                <a:solidFill>
                  <a:srgbClr val="000000"/>
                </a:solidFill>
              </a:rPr>
              <a:t>partnerships </a:t>
            </a:r>
            <a:r>
              <a:rPr lang="en-US" b="0" i="0" dirty="0" smtClean="0">
                <a:solidFill>
                  <a:srgbClr val="000000"/>
                </a:solidFill>
              </a:rPr>
              <a:t>with media and other organizations</a:t>
            </a:r>
            <a:endParaRPr lang="en-US" b="0" i="0" dirty="0">
              <a:solidFill>
                <a:srgbClr val="000000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i="0" dirty="0">
                <a:solidFill>
                  <a:srgbClr val="000000"/>
                </a:solidFill>
              </a:rPr>
              <a:t>Participate in the conversation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i="0" dirty="0">
                <a:solidFill>
                  <a:srgbClr val="000000"/>
                </a:solidFill>
              </a:rPr>
              <a:t>Be </a:t>
            </a:r>
            <a:r>
              <a:rPr lang="en-US" i="0" dirty="0" smtClean="0">
                <a:solidFill>
                  <a:srgbClr val="000000"/>
                </a:solidFill>
              </a:rPr>
              <a:t>and think like a journalist</a:t>
            </a:r>
          </a:p>
          <a:p>
            <a:pPr marL="868680" lvl="1" indent="-411480" eaLnBrk="1" hangingPunct="1">
              <a:buFont typeface="Arial"/>
              <a:buChar char="•"/>
              <a:defRPr/>
            </a:pPr>
            <a:r>
              <a:rPr lang="en-US" b="0" dirty="0" smtClean="0">
                <a:solidFill>
                  <a:srgbClr val="000000"/>
                </a:solidFill>
                <a:hlinkClick r:id="rId3"/>
              </a:rPr>
              <a:t>Submit news to Ponte Vedra Recorder: https</a:t>
            </a:r>
            <a:r>
              <a:rPr lang="en-US" b="0" dirty="0">
                <a:solidFill>
                  <a:srgbClr val="000000"/>
                </a:solidFill>
                <a:hlinkClick r:id="rId3"/>
              </a:rPr>
              <a:t>://</a:t>
            </a:r>
            <a:r>
              <a:rPr lang="en-US" b="0" dirty="0" smtClean="0">
                <a:solidFill>
                  <a:srgbClr val="000000"/>
                </a:solidFill>
                <a:hlinkClick r:id="rId3"/>
              </a:rPr>
              <a:t>www.beachesleader.com/news-release</a:t>
            </a:r>
            <a:r>
              <a:rPr lang="en-US" b="0" dirty="0" smtClean="0">
                <a:solidFill>
                  <a:srgbClr val="000000"/>
                </a:solidFill>
              </a:rPr>
              <a:t> </a:t>
            </a:r>
            <a:endParaRPr lang="en-US" b="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4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005841" y="198882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Measuring Media Relations Results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8753" y="295465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 smtClean="0">
                <a:solidFill>
                  <a:srgbClr val="000000"/>
                </a:solidFill>
              </a:rPr>
              <a:t>Use Google alerts to track placements</a:t>
            </a:r>
          </a:p>
          <a:p>
            <a:pPr marL="868680" lvl="1" indent="-411480" eaLnBrk="1" hangingPunct="1">
              <a:buFont typeface="Arial"/>
              <a:buChar char="•"/>
              <a:defRPr/>
            </a:pPr>
            <a:r>
              <a:rPr lang="en-US" sz="2500" b="0" dirty="0" smtClean="0">
                <a:solidFill>
                  <a:srgbClr val="000000"/>
                </a:solidFill>
              </a:rPr>
              <a:t>www.google.com/alerts</a:t>
            </a:r>
            <a:endParaRPr lang="en-US" sz="2500" b="0" i="0" dirty="0">
              <a:solidFill>
                <a:srgbClr val="000000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 smtClean="0">
                <a:solidFill>
                  <a:srgbClr val="000000"/>
                </a:solidFill>
              </a:rPr>
              <a:t>Search for additional placements</a:t>
            </a:r>
            <a:endParaRPr lang="en-US" sz="2900" i="0" dirty="0">
              <a:solidFill>
                <a:srgbClr val="000000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Measure: number of placements, </a:t>
            </a:r>
            <a:br>
              <a:rPr lang="en-US" sz="2900" i="0" dirty="0">
                <a:solidFill>
                  <a:srgbClr val="000000"/>
                </a:solidFill>
              </a:rPr>
            </a:br>
            <a:r>
              <a:rPr lang="en-US" sz="2900" i="0" dirty="0">
                <a:solidFill>
                  <a:srgbClr val="000000"/>
                </a:solidFill>
              </a:rPr>
              <a:t>impressions</a:t>
            </a:r>
          </a:p>
        </p:txBody>
      </p:sp>
    </p:spTree>
    <p:extLst>
      <p:ext uri="{BB962C8B-B14F-4D97-AF65-F5344CB8AC3E}">
        <p14:creationId xmlns:p14="http://schemas.microsoft.com/office/powerpoint/2010/main" val="880601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Supervised Visitation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Bishop</dc:creator>
  <cp:lastModifiedBy>Frances Hanold</cp:lastModifiedBy>
  <cp:revision>3</cp:revision>
  <dcterms:created xsi:type="dcterms:W3CDTF">2013-10-28T20:18:35Z</dcterms:created>
  <dcterms:modified xsi:type="dcterms:W3CDTF">2019-01-03T14:42:59Z</dcterms:modified>
</cp:coreProperties>
</file>